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2"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56"/>
    <p:restoredTop sz="95470"/>
  </p:normalViewPr>
  <p:slideViewPr>
    <p:cSldViewPr snapToGrid="0" snapToObjects="1">
      <p:cViewPr varScale="1">
        <p:scale>
          <a:sx n="104" d="100"/>
          <a:sy n="104" d="100"/>
        </p:scale>
        <p:origin x="664"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1"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Rectangle 12"/>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Subtitle 2"/>
          <p:cNvSpPr>
            <a:spLocks noGrp="1"/>
          </p:cNvSpPr>
          <p:nvPr>
            <p:ph type="subTitle" idx="1"/>
          </p:nvPr>
        </p:nvSpPr>
        <p:spPr>
          <a:xfrm>
            <a:off x="1965060" y="5052546"/>
            <a:ext cx="7516013"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1/28/22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2" name="Title 1"/>
          <p:cNvSpPr>
            <a:spLocks noGrp="1"/>
          </p:cNvSpPr>
          <p:nvPr>
            <p:ph type="ctrTitle"/>
          </p:nvPr>
        </p:nvSpPr>
        <p:spPr>
          <a:xfrm>
            <a:off x="1090109" y="3132290"/>
            <a:ext cx="9567135" cy="1793167"/>
          </a:xfrm>
          <a:effectLst/>
        </p:spPr>
        <p:txBody>
          <a:bodyPr>
            <a:noAutofit/>
          </a:bodyPr>
          <a:lstStyle>
            <a:lvl1pPr marL="640080" indent="-457200" algn="l">
              <a:defRPr sz="5400"/>
            </a:lvl1pPr>
          </a:lstStyle>
          <a:p>
            <a:r>
              <a:rPr lang="es-ES"/>
              <a:t>Haga clic para modificar el estilo de título del patrón</a:t>
            </a:r>
            <a:endParaRPr lang="en-US" dirty="0"/>
          </a:p>
        </p:txBody>
      </p:sp>
    </p:spTree>
    <p:extLst>
      <p:ext uri="{BB962C8B-B14F-4D97-AF65-F5344CB8AC3E}">
        <p14:creationId xmlns:p14="http://schemas.microsoft.com/office/powerpoint/2010/main" val="347313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9B482E8-6E0E-1B4F-B1FD-C69DB9E858D9}" type="datetimeFigureOut">
              <a:rPr lang="en-US" smtClean="0"/>
              <a:pPr/>
              <a:t>1/28/22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8" name="Title 7"/>
          <p:cNvSpPr>
            <a:spLocks noGrp="1"/>
          </p:cNvSpPr>
          <p:nvPr>
            <p:ph type="title"/>
          </p:nvPr>
        </p:nvSpPr>
        <p:spPr/>
        <p:txBody>
          <a:bodyPr/>
          <a:lstStyle/>
          <a:p>
            <a:r>
              <a:rPr lang="es-ES"/>
              <a:t>Haga clic para modificar el estilo de título del patrón</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71997134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Rectangle 8"/>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2710927" y="2172648"/>
            <a:ext cx="7955555" cy="2423346"/>
          </a:xfrm>
          <a:effectLst/>
        </p:spPr>
        <p:txBody>
          <a:bodyPr anchor="b"/>
          <a:lstStyle>
            <a:lvl1pPr algn="r">
              <a:defRPr sz="4600" b="1" cap="none" baseline="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696584" y="4607511"/>
            <a:ext cx="7960659"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DFA1846-DA80-1C48-A609-854EA85C59AD}" type="datetimeFigureOut">
              <a:rPr lang="en-US" smtClean="0"/>
              <a:pPr/>
              <a:t>1/28/22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41050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9B482E8-6E0E-1B4F-B1FD-C69DB9E858D9}" type="datetimeFigureOut">
              <a:rPr lang="en-US" smtClean="0"/>
              <a:pPr/>
              <a:t>1/28/22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8" name="Title 7"/>
          <p:cNvSpPr>
            <a:spLocks noGrp="1"/>
          </p:cNvSpPr>
          <p:nvPr>
            <p:ph type="title"/>
          </p:nvPr>
        </p:nvSpPr>
        <p:spPr/>
        <p:txBody>
          <a:bodyPr/>
          <a:lstStyle/>
          <a:p>
            <a:r>
              <a:rPr lang="es-ES"/>
              <a:t>Haga clic para modificar el estilo de título del patrón</a:t>
            </a:r>
            <a:endParaRPr lang="en-US"/>
          </a:p>
        </p:txBody>
      </p:sp>
      <p:sp>
        <p:nvSpPr>
          <p:cNvPr id="9" name="Content Placeholder 8"/>
          <p:cNvSpPr>
            <a:spLocks noGrp="1"/>
          </p:cNvSpPr>
          <p:nvPr>
            <p:ph sz="quarter" idx="13"/>
          </p:nvPr>
        </p:nvSpPr>
        <p:spPr>
          <a:xfrm>
            <a:off x="1523999" y="731519"/>
            <a:ext cx="4462272" cy="347472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Content Placeholder 10"/>
          <p:cNvSpPr>
            <a:spLocks noGrp="1"/>
          </p:cNvSpPr>
          <p:nvPr>
            <p:ph sz="quarter" idx="14"/>
          </p:nvPr>
        </p:nvSpPr>
        <p:spPr>
          <a:xfrm>
            <a:off x="6193536" y="731520"/>
            <a:ext cx="4462272" cy="347472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extLst>
      <p:ext uri="{BB962C8B-B14F-4D97-AF65-F5344CB8AC3E}">
        <p14:creationId xmlns:p14="http://schemas.microsoft.com/office/powerpoint/2010/main" val="371511325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96403"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s-ES"/>
              <a:t>Haga clic para modificar los estilos de texto del patrón</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1/28/22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10" name="Title 9"/>
          <p:cNvSpPr>
            <a:spLocks noGrp="1"/>
          </p:cNvSpPr>
          <p:nvPr>
            <p:ph type="title"/>
          </p:nvPr>
        </p:nvSpPr>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4229646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1/28/22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984503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1/28/22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253014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1"/>
            <a:ext cx="4848113" cy="1258493"/>
          </a:xfrm>
          <a:effectLst/>
        </p:spPr>
        <p:txBody>
          <a:bodyPr anchor="b">
            <a:noAutofit/>
          </a:bodyPr>
          <a:lstStyle>
            <a:lvl1pPr marL="228600" indent="-228600" algn="l">
              <a:defRPr sz="2800" b="1">
                <a:effectLst/>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124688" y="731520"/>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34354" y="3497802"/>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0DF5E60-9974-AC48-9591-99C2BB44B7CF}" type="datetimeFigureOut">
              <a:rPr lang="en-US" smtClean="0"/>
              <a:pPr/>
              <a:t>1/28/22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271556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70516" y="1010486"/>
            <a:ext cx="4925485"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9B482E8-6E0E-1B4F-B1FD-C69DB9E858D9}" type="datetimeFigureOut">
              <a:rPr lang="en-US" smtClean="0"/>
              <a:pPr/>
              <a:t>1/28/22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2" name="Title 1"/>
          <p:cNvSpPr>
            <a:spLocks noGrp="1"/>
          </p:cNvSpPr>
          <p:nvPr>
            <p:ph type="title"/>
          </p:nvPr>
        </p:nvSpPr>
        <p:spPr>
          <a:xfrm>
            <a:off x="969691" y="4464421"/>
            <a:ext cx="8511384" cy="1143000"/>
          </a:xfrm>
        </p:spPr>
        <p:txBody>
          <a:bodyPr anchor="b">
            <a:noAutofit/>
          </a:bodyPr>
          <a:lstStyle>
            <a:lvl1pPr algn="l">
              <a:defRPr sz="4600" b="1"/>
            </a:lvl1pPr>
          </a:lstStyle>
          <a:p>
            <a:r>
              <a:rPr lang="es-ES"/>
              <a:t>Haga clic para modificar el estilo de título del patrón</a:t>
            </a:r>
            <a:endParaRPr lang="en-US" dirty="0"/>
          </a:p>
        </p:txBody>
      </p:sp>
    </p:spTree>
    <p:extLst>
      <p:ext uri="{BB962C8B-B14F-4D97-AF65-F5344CB8AC3E}">
        <p14:creationId xmlns:p14="http://schemas.microsoft.com/office/powerpoint/2010/main" val="230801787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C6C52C72-DE31-F449-A4ED-4C594FD91407}" type="datetimeFigureOut">
              <a:rPr lang="en-US" smtClean="0"/>
              <a:pPr/>
              <a:t>1/28/22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236757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4" y="376518"/>
            <a:ext cx="2743200" cy="5238339"/>
          </a:xfrm>
          <a:effectLst/>
        </p:spPr>
        <p:txBody>
          <a:bodyPr vert="eaVert"/>
          <a:lstStyle>
            <a:lvl1pPr algn="l">
              <a:defRPr/>
            </a:lvl1pPr>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4432151" y="731520"/>
            <a:ext cx="6439049" cy="489472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1/28/22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7216966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2"/>
            <a:ext cx="12192000" cy="6858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E2FAFA"/>
          </a:solidFill>
        </p:spPr>
        <p:txBody>
          <a:bodyPr wrap="square" lIns="0" tIns="0" rIns="0" bIns="0" rtlCol="0"/>
          <a:lstStyle/>
          <a:p>
            <a:endParaRPr sz="1200"/>
          </a:p>
        </p:txBody>
      </p:sp>
      <p:pic>
        <p:nvPicPr>
          <p:cNvPr id="17" name="bg object 17"/>
          <p:cNvPicPr/>
          <p:nvPr/>
        </p:nvPicPr>
        <p:blipFill>
          <a:blip r:embed="rId2" cstate="print"/>
          <a:stretch>
            <a:fillRect/>
          </a:stretch>
        </p:blipFill>
        <p:spPr>
          <a:xfrm>
            <a:off x="11193895" y="140849"/>
            <a:ext cx="622299" cy="406399"/>
          </a:xfrm>
          <a:prstGeom prst="rect">
            <a:avLst/>
          </a:prstGeom>
        </p:spPr>
      </p:pic>
      <p:sp>
        <p:nvSpPr>
          <p:cNvPr id="2" name="Holder 2"/>
          <p:cNvSpPr>
            <a:spLocks noGrp="1"/>
          </p:cNvSpPr>
          <p:nvPr>
            <p:ph type="title"/>
          </p:nvPr>
        </p:nvSpPr>
        <p:spPr/>
        <p:txBody>
          <a:bodyPr lIns="0" tIns="0" rIns="0" bIns="0"/>
          <a:lstStyle>
            <a:lvl1pPr>
              <a:defRPr sz="4634" b="1" i="0">
                <a:solidFill>
                  <a:schemeClr val="tx1"/>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1/28/22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840381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Rectangle 8"/>
          <p:cNvSpPr/>
          <p:nvPr/>
        </p:nvSpPr>
        <p:spPr>
          <a:xfrm>
            <a:off x="0" y="3768304"/>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391053" y="4372168"/>
            <a:ext cx="8683348" cy="1143000"/>
          </a:xfrm>
          <a:prstGeom prst="rect">
            <a:avLst/>
          </a:prstGeom>
          <a:effectLst/>
        </p:spPr>
        <p:txBody>
          <a:bodyPr vert="horz" lIns="91440" tIns="45720" rIns="91440" bIns="45720" rtlCol="0" anchor="t" anchorCtr="0">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524000" y="732260"/>
            <a:ext cx="8534400" cy="347472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229600" y="6172201"/>
            <a:ext cx="33528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09B482E8-6E0E-1B4F-B1FD-C69DB9E858D9}" type="datetimeFigureOut">
              <a:rPr lang="en-US" smtClean="0"/>
              <a:pPr/>
              <a:t>1/28/22</a:t>
            </a:fld>
            <a:endParaRPr lang="en-US" dirty="0"/>
          </a:p>
        </p:txBody>
      </p:sp>
      <p:sp>
        <p:nvSpPr>
          <p:cNvPr id="5" name="Footer Placeholder 4"/>
          <p:cNvSpPr>
            <a:spLocks noGrp="1"/>
          </p:cNvSpPr>
          <p:nvPr>
            <p:ph type="ftr" sz="quarter" idx="3"/>
          </p:nvPr>
        </p:nvSpPr>
        <p:spPr>
          <a:xfrm>
            <a:off x="609600" y="6172201"/>
            <a:ext cx="44704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5080000" y="6172201"/>
            <a:ext cx="24384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169956032"/>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sldNum="0"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E45355D6-9597-BD45-9456-C8755937289F}"/>
              </a:ext>
            </a:extLst>
          </p:cNvPr>
          <p:cNvSpPr>
            <a:spLocks noGrp="1"/>
          </p:cNvSpPr>
          <p:nvPr>
            <p:ph type="subTitle" idx="1"/>
          </p:nvPr>
        </p:nvSpPr>
        <p:spPr/>
        <p:txBody>
          <a:bodyPr/>
          <a:lstStyle/>
          <a:p>
            <a:endParaRPr lang="es-PA"/>
          </a:p>
        </p:txBody>
      </p:sp>
      <p:sp>
        <p:nvSpPr>
          <p:cNvPr id="2" name="Título 1">
            <a:extLst>
              <a:ext uri="{FF2B5EF4-FFF2-40B4-BE49-F238E27FC236}">
                <a16:creationId xmlns:a16="http://schemas.microsoft.com/office/drawing/2014/main" id="{414E983A-269B-4842-B146-649E20E639D9}"/>
              </a:ext>
            </a:extLst>
          </p:cNvPr>
          <p:cNvSpPr>
            <a:spLocks noGrp="1"/>
          </p:cNvSpPr>
          <p:nvPr>
            <p:ph type="ctrTitle"/>
          </p:nvPr>
        </p:nvSpPr>
        <p:spPr>
          <a:xfrm>
            <a:off x="4527029" y="-132559"/>
            <a:ext cx="5065913" cy="762000"/>
          </a:xfrm>
        </p:spPr>
        <p:txBody>
          <a:bodyPr/>
          <a:lstStyle/>
          <a:p>
            <a:pPr marL="182880" indent="0">
              <a:buNone/>
            </a:pPr>
            <a:r>
              <a:rPr lang="es-PA" dirty="0"/>
              <a:t>MIPES</a:t>
            </a:r>
          </a:p>
        </p:txBody>
      </p:sp>
      <p:pic>
        <p:nvPicPr>
          <p:cNvPr id="5" name="Imagen 4">
            <a:extLst>
              <a:ext uri="{FF2B5EF4-FFF2-40B4-BE49-F238E27FC236}">
                <a16:creationId xmlns:a16="http://schemas.microsoft.com/office/drawing/2014/main" id="{0265F927-1E4A-364D-9944-26C0A5948AFA}"/>
              </a:ext>
            </a:extLst>
          </p:cNvPr>
          <p:cNvPicPr>
            <a:picLocks noChangeAspect="1"/>
          </p:cNvPicPr>
          <p:nvPr/>
        </p:nvPicPr>
        <p:blipFill>
          <a:blip r:embed="rId2"/>
          <a:stretch>
            <a:fillRect/>
          </a:stretch>
        </p:blipFill>
        <p:spPr>
          <a:xfrm>
            <a:off x="704538" y="1360021"/>
            <a:ext cx="10747948" cy="5190681"/>
          </a:xfrm>
          <a:prstGeom prst="rect">
            <a:avLst/>
          </a:prstGeom>
          <a:ln>
            <a:noFill/>
          </a:ln>
          <a:effectLst>
            <a:softEdge rad="112500"/>
          </a:effectLst>
        </p:spPr>
      </p:pic>
      <p:pic>
        <p:nvPicPr>
          <p:cNvPr id="7" name="Imagen 6">
            <a:extLst>
              <a:ext uri="{FF2B5EF4-FFF2-40B4-BE49-F238E27FC236}">
                <a16:creationId xmlns:a16="http://schemas.microsoft.com/office/drawing/2014/main" id="{BCE47D9C-FDEF-244F-A466-F5CCD46465DB}"/>
              </a:ext>
            </a:extLst>
          </p:cNvPr>
          <p:cNvPicPr>
            <a:picLocks noChangeAspect="1"/>
          </p:cNvPicPr>
          <p:nvPr/>
        </p:nvPicPr>
        <p:blipFill>
          <a:blip r:embed="rId3"/>
          <a:stretch>
            <a:fillRect/>
          </a:stretch>
        </p:blipFill>
        <p:spPr>
          <a:xfrm>
            <a:off x="1334125" y="629441"/>
            <a:ext cx="9623685" cy="762000"/>
          </a:xfrm>
          <a:prstGeom prst="rect">
            <a:avLst/>
          </a:prstGeom>
          <a:ln>
            <a:noFill/>
          </a:ln>
          <a:effectLst>
            <a:softEdge rad="112500"/>
          </a:effectLst>
        </p:spPr>
      </p:pic>
      <p:pic>
        <p:nvPicPr>
          <p:cNvPr id="8" name="Imagen 7">
            <a:extLst>
              <a:ext uri="{FF2B5EF4-FFF2-40B4-BE49-F238E27FC236}">
                <a16:creationId xmlns:a16="http://schemas.microsoft.com/office/drawing/2014/main" id="{CD17D658-5306-EE48-A205-703C48062F4E}"/>
              </a:ext>
            </a:extLst>
          </p:cNvPr>
          <p:cNvPicPr>
            <a:picLocks noChangeAspect="1"/>
          </p:cNvPicPr>
          <p:nvPr/>
        </p:nvPicPr>
        <p:blipFill>
          <a:blip r:embed="rId4"/>
          <a:stretch>
            <a:fillRect/>
          </a:stretch>
        </p:blipFill>
        <p:spPr>
          <a:xfrm>
            <a:off x="11210518" y="114134"/>
            <a:ext cx="859451" cy="542094"/>
          </a:xfrm>
          <a:prstGeom prst="rect">
            <a:avLst/>
          </a:prstGeom>
        </p:spPr>
      </p:pic>
    </p:spTree>
    <p:extLst>
      <p:ext uri="{BB962C8B-B14F-4D97-AF65-F5344CB8AC3E}">
        <p14:creationId xmlns:p14="http://schemas.microsoft.com/office/powerpoint/2010/main" val="1934835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1D1473B-00FB-3D43-AF4F-1AAFEF752337}"/>
              </a:ext>
            </a:extLst>
          </p:cNvPr>
          <p:cNvSpPr/>
          <p:nvPr/>
        </p:nvSpPr>
        <p:spPr>
          <a:xfrm>
            <a:off x="254833" y="764499"/>
            <a:ext cx="11797259" cy="5016758"/>
          </a:xfrm>
          <a:prstGeom prst="rect">
            <a:avLst/>
          </a:prstGeom>
        </p:spPr>
        <p:txBody>
          <a:bodyPr wrap="square">
            <a:spAutoFit/>
          </a:bodyPr>
          <a:lstStyle/>
          <a:p>
            <a:r>
              <a:rPr lang="es-PA" sz="3200" b="1" dirty="0">
                <a:solidFill>
                  <a:srgbClr val="FF0000"/>
                </a:solidFill>
                <a:latin typeface="Lato" panose="020F0502020204030204" pitchFamily="34" charset="0"/>
              </a:rPr>
              <a:t>    Los cuatro objetivos específicos de la escuela sabática son: </a:t>
            </a:r>
          </a:p>
          <a:p>
            <a:endParaRPr lang="es-PA" sz="3200" b="1" dirty="0">
              <a:solidFill>
                <a:srgbClr val="FF0000"/>
              </a:solidFill>
            </a:endParaRPr>
          </a:p>
          <a:p>
            <a:pPr>
              <a:buFont typeface="Arial" panose="020B0604020202020204" pitchFamily="34" charset="0"/>
              <a:buChar char="•"/>
            </a:pPr>
            <a:r>
              <a:rPr lang="es-PA" sz="3200" dirty="0">
                <a:latin typeface="Lato" panose="020F0502020204030204" pitchFamily="34" charset="0"/>
              </a:rPr>
              <a:t>Estudiar la Palabra de Dios</a:t>
            </a:r>
          </a:p>
          <a:p>
            <a:pPr>
              <a:buFont typeface="Arial" panose="020B0604020202020204" pitchFamily="34" charset="0"/>
              <a:buChar char="•"/>
            </a:pPr>
            <a:r>
              <a:rPr lang="es-PA" sz="3200" dirty="0">
                <a:latin typeface="Lato" panose="020F0502020204030204" pitchFamily="34" charset="0"/>
              </a:rPr>
              <a:t>Proveer Confraternización y compañerismo  </a:t>
            </a:r>
          </a:p>
          <a:p>
            <a:pPr>
              <a:buFont typeface="Arial" panose="020B0604020202020204" pitchFamily="34" charset="0"/>
              <a:buChar char="•"/>
            </a:pPr>
            <a:r>
              <a:rPr lang="es-PA" sz="3200" dirty="0">
                <a:latin typeface="Lato" panose="020F0502020204030204" pitchFamily="34" charset="0"/>
              </a:rPr>
              <a:t>Desarrollar el alcance comunitario, (testimonio y evangelismo) </a:t>
            </a:r>
          </a:p>
          <a:p>
            <a:pPr>
              <a:buFont typeface="Arial" panose="020B0604020202020204" pitchFamily="34" charset="0"/>
              <a:buChar char="•"/>
            </a:pPr>
            <a:r>
              <a:rPr lang="es-PA" sz="3200" dirty="0">
                <a:latin typeface="Lato" panose="020F0502020204030204" pitchFamily="34" charset="0"/>
              </a:rPr>
              <a:t>Apoyar a las misiones mundiales </a:t>
            </a:r>
          </a:p>
          <a:p>
            <a:pPr>
              <a:buFont typeface="Arial" panose="020B0604020202020204" pitchFamily="34" charset="0"/>
              <a:buChar char="•"/>
            </a:pPr>
            <a:endParaRPr lang="es-PA" sz="3200" dirty="0">
              <a:latin typeface="Lato" panose="020F0502020204030204" pitchFamily="34" charset="0"/>
            </a:endParaRPr>
          </a:p>
          <a:p>
            <a:r>
              <a:rPr lang="es-PA" sz="3200" b="1" dirty="0">
                <a:latin typeface="Lato" panose="020F0502020204030204" pitchFamily="34" charset="0"/>
              </a:rPr>
              <a:t>Cada uno de estos objetivos es importante en maneras específicas y pueden ser cumplidos a través del planeamiento e implementación sabia</a:t>
            </a:r>
            <a:r>
              <a:rPr lang="es-PA" b="1" dirty="0">
                <a:latin typeface="Lato" panose="020F0502020204030204" pitchFamily="34" charset="0"/>
              </a:rPr>
              <a:t>.</a:t>
            </a:r>
          </a:p>
        </p:txBody>
      </p:sp>
      <p:pic>
        <p:nvPicPr>
          <p:cNvPr id="3" name="Imagen 2">
            <a:extLst>
              <a:ext uri="{FF2B5EF4-FFF2-40B4-BE49-F238E27FC236}">
                <a16:creationId xmlns:a16="http://schemas.microsoft.com/office/drawing/2014/main" id="{0F7D479C-B92F-364F-82AF-86F0E8062BE2}"/>
              </a:ext>
            </a:extLst>
          </p:cNvPr>
          <p:cNvPicPr>
            <a:picLocks noChangeAspect="1"/>
          </p:cNvPicPr>
          <p:nvPr/>
        </p:nvPicPr>
        <p:blipFill>
          <a:blip r:embed="rId2"/>
          <a:stretch>
            <a:fillRect/>
          </a:stretch>
        </p:blipFill>
        <p:spPr>
          <a:xfrm>
            <a:off x="11192641" y="222405"/>
            <a:ext cx="859451" cy="542094"/>
          </a:xfrm>
          <a:prstGeom prst="rect">
            <a:avLst/>
          </a:prstGeom>
        </p:spPr>
      </p:pic>
    </p:spTree>
    <p:extLst>
      <p:ext uri="{BB962C8B-B14F-4D97-AF65-F5344CB8AC3E}">
        <p14:creationId xmlns:p14="http://schemas.microsoft.com/office/powerpoint/2010/main" val="2090400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A39DA8F-B108-9D4D-9550-C30B625E2711}"/>
              </a:ext>
            </a:extLst>
          </p:cNvPr>
          <p:cNvSpPr/>
          <p:nvPr/>
        </p:nvSpPr>
        <p:spPr>
          <a:xfrm>
            <a:off x="689548" y="1334126"/>
            <a:ext cx="10238282" cy="3908762"/>
          </a:xfrm>
          <a:prstGeom prst="rect">
            <a:avLst/>
          </a:prstGeom>
        </p:spPr>
        <p:txBody>
          <a:bodyPr wrap="square">
            <a:spAutoFit/>
          </a:bodyPr>
          <a:lstStyle/>
          <a:p>
            <a:r>
              <a:rPr lang="es-PA" sz="3600" b="1" dirty="0">
                <a:solidFill>
                  <a:srgbClr val="FF0000"/>
                </a:solidFill>
                <a:latin typeface="Lato" panose="020F0502020204030203" pitchFamily="34" charset="0"/>
              </a:rPr>
              <a:t>La investigación y la experiencia demuestran que las Escuelas Sabáticas no son realmente exitosas a menos que incluyan los elementos de alcance y ganancia de almas. “La escuela sabática debería ser uno de los instrumentos más grandiosos y más eficaces para traer almas aCristo.” </a:t>
            </a:r>
          </a:p>
          <a:p>
            <a:r>
              <a:rPr lang="es-PA" sz="3200" dirty="0">
                <a:latin typeface="Lato" panose="020F0502020204030203" pitchFamily="34" charset="0"/>
              </a:rPr>
              <a:t>(Consejos sobre la obra de la escuela sabática, pág. 10) </a:t>
            </a:r>
            <a:endParaRPr lang="es-PA" sz="3200" dirty="0"/>
          </a:p>
        </p:txBody>
      </p:sp>
      <p:pic>
        <p:nvPicPr>
          <p:cNvPr id="3" name="Imagen 2">
            <a:extLst>
              <a:ext uri="{FF2B5EF4-FFF2-40B4-BE49-F238E27FC236}">
                <a16:creationId xmlns:a16="http://schemas.microsoft.com/office/drawing/2014/main" id="{DC7DD08A-77AA-2D4D-B4E5-332574D5DFA0}"/>
              </a:ext>
            </a:extLst>
          </p:cNvPr>
          <p:cNvPicPr>
            <a:picLocks noChangeAspect="1"/>
          </p:cNvPicPr>
          <p:nvPr/>
        </p:nvPicPr>
        <p:blipFill>
          <a:blip r:embed="rId2"/>
          <a:stretch>
            <a:fillRect/>
          </a:stretch>
        </p:blipFill>
        <p:spPr>
          <a:xfrm>
            <a:off x="11160386" y="157334"/>
            <a:ext cx="859451" cy="542094"/>
          </a:xfrm>
          <a:prstGeom prst="rect">
            <a:avLst/>
          </a:prstGeom>
        </p:spPr>
      </p:pic>
    </p:spTree>
    <p:extLst>
      <p:ext uri="{BB962C8B-B14F-4D97-AF65-F5344CB8AC3E}">
        <p14:creationId xmlns:p14="http://schemas.microsoft.com/office/powerpoint/2010/main" val="3380550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F1FDD2B-C1D5-0645-BB8C-C009D84B7F81}"/>
              </a:ext>
            </a:extLst>
          </p:cNvPr>
          <p:cNvSpPr/>
          <p:nvPr/>
        </p:nvSpPr>
        <p:spPr>
          <a:xfrm>
            <a:off x="359765" y="929389"/>
            <a:ext cx="11542426" cy="5262979"/>
          </a:xfrm>
          <a:prstGeom prst="rect">
            <a:avLst/>
          </a:prstGeom>
        </p:spPr>
        <p:txBody>
          <a:bodyPr wrap="square">
            <a:spAutoFit/>
          </a:bodyPr>
          <a:lstStyle/>
          <a:p>
            <a:pPr algn="ctr"/>
            <a:r>
              <a:rPr lang="es-PA" sz="2800" b="1" dirty="0"/>
              <a:t> </a:t>
            </a:r>
          </a:p>
          <a:p>
            <a:pPr algn="ctr"/>
            <a:r>
              <a:rPr lang="es-PA" sz="2800" b="1" dirty="0"/>
              <a:t>La historia de la escuela sabática incluye un momento cuando los grupos pequeños se reunían a estudiar la Palabra, oraban los unos por los otros, y proporcionaban un lugar seguro para que individuos compartieran sus luchas con las que estaban enfrentándose y cómo el Señor los había bendecido.</a:t>
            </a:r>
          </a:p>
          <a:p>
            <a:pPr algn="ctr"/>
            <a:r>
              <a:rPr lang="es-PA" sz="2800" b="1" dirty="0">
                <a:solidFill>
                  <a:srgbClr val="FF0000"/>
                </a:solidFill>
              </a:rPr>
              <a:t> La “clase” de la escuela sabática es realmente más que una familia o experiencia de grupo pequeño, así que las clases son referidas como familias de grupos pequeños. Si usted está dirigiendo estas familias de grupos pequeños, favor de asegurarse que sea un lugar donde los miembros y visitas pueden venir y crecer en su experiencia cristiana.</a:t>
            </a:r>
          </a:p>
        </p:txBody>
      </p:sp>
      <p:sp>
        <p:nvSpPr>
          <p:cNvPr id="3" name="Rectángulo 2">
            <a:extLst>
              <a:ext uri="{FF2B5EF4-FFF2-40B4-BE49-F238E27FC236}">
                <a16:creationId xmlns:a16="http://schemas.microsoft.com/office/drawing/2014/main" id="{E8D07BEA-DF49-3E41-9397-D8FF0B89A9DD}"/>
              </a:ext>
            </a:extLst>
          </p:cNvPr>
          <p:cNvSpPr/>
          <p:nvPr/>
        </p:nvSpPr>
        <p:spPr>
          <a:xfrm>
            <a:off x="0" y="227089"/>
            <a:ext cx="12191999" cy="954107"/>
          </a:xfrm>
          <a:prstGeom prst="rect">
            <a:avLst/>
          </a:prstGeom>
        </p:spPr>
        <p:txBody>
          <a:bodyPr wrap="square">
            <a:spAutoFit/>
          </a:bodyPr>
          <a:lstStyle/>
          <a:p>
            <a:pPr algn="ctr"/>
            <a:endParaRPr lang="es-PA" sz="2800" b="1" dirty="0">
              <a:solidFill>
                <a:srgbClr val="FF0000"/>
              </a:solidFill>
            </a:endParaRPr>
          </a:p>
          <a:p>
            <a:pPr algn="ctr"/>
            <a:r>
              <a:rPr lang="es-PA" sz="2800" b="1" dirty="0">
                <a:solidFill>
                  <a:srgbClr val="FF0000"/>
                </a:solidFill>
              </a:rPr>
              <a:t>LA CLASE DE ESCUELA SABÁTICA CÓMO UNA FAMILIA DE G. PEQUEÑOS </a:t>
            </a:r>
          </a:p>
        </p:txBody>
      </p:sp>
      <p:pic>
        <p:nvPicPr>
          <p:cNvPr id="4" name="Imagen 3">
            <a:extLst>
              <a:ext uri="{FF2B5EF4-FFF2-40B4-BE49-F238E27FC236}">
                <a16:creationId xmlns:a16="http://schemas.microsoft.com/office/drawing/2014/main" id="{447AA6CC-B865-9B4A-B361-EDE7C43FBAB4}"/>
              </a:ext>
            </a:extLst>
          </p:cNvPr>
          <p:cNvPicPr>
            <a:picLocks noChangeAspect="1"/>
          </p:cNvPicPr>
          <p:nvPr/>
        </p:nvPicPr>
        <p:blipFill>
          <a:blip r:embed="rId2"/>
          <a:stretch>
            <a:fillRect/>
          </a:stretch>
        </p:blipFill>
        <p:spPr>
          <a:xfrm>
            <a:off x="11190366" y="74344"/>
            <a:ext cx="859451" cy="542094"/>
          </a:xfrm>
          <a:prstGeom prst="rect">
            <a:avLst/>
          </a:prstGeom>
        </p:spPr>
      </p:pic>
    </p:spTree>
    <p:extLst>
      <p:ext uri="{BB962C8B-B14F-4D97-AF65-F5344CB8AC3E}">
        <p14:creationId xmlns:p14="http://schemas.microsoft.com/office/powerpoint/2010/main" val="3687492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2E17B2E-0EC1-544E-8AF2-2E0789A54177}"/>
              </a:ext>
            </a:extLst>
          </p:cNvPr>
          <p:cNvSpPr/>
          <p:nvPr/>
        </p:nvSpPr>
        <p:spPr>
          <a:xfrm>
            <a:off x="464696" y="1184223"/>
            <a:ext cx="11197652" cy="3970318"/>
          </a:xfrm>
          <a:prstGeom prst="rect">
            <a:avLst/>
          </a:prstGeom>
        </p:spPr>
        <p:txBody>
          <a:bodyPr wrap="square">
            <a:spAutoFit/>
          </a:bodyPr>
          <a:lstStyle/>
          <a:p>
            <a:r>
              <a:rPr lang="es-PA" sz="2800" b="1" dirty="0"/>
              <a:t>• Desarrolle temas de programas (mensuales o trimestrales) </a:t>
            </a:r>
          </a:p>
          <a:p>
            <a:r>
              <a:rPr lang="es-PA" sz="2800" b="1" dirty="0">
                <a:solidFill>
                  <a:srgbClr val="7030A0"/>
                </a:solidFill>
              </a:rPr>
              <a:t>• Establezca metas para la asistencia, proyectos, y las ofrendas </a:t>
            </a:r>
          </a:p>
          <a:p>
            <a:r>
              <a:rPr lang="es-PA" sz="2800" b="1" dirty="0"/>
              <a:t>• Nombre las clases; crea entusiasmo y lealtad </a:t>
            </a:r>
          </a:p>
          <a:p>
            <a:r>
              <a:rPr lang="es-PA" sz="2800" b="1" dirty="0">
                <a:solidFill>
                  <a:schemeClr val="accent6">
                    <a:lumMod val="75000"/>
                  </a:schemeClr>
                </a:solidFill>
              </a:rPr>
              <a:t>• Promueva la escuela sabática en el boletín informativo de la iglesia </a:t>
            </a:r>
          </a:p>
          <a:p>
            <a:r>
              <a:rPr lang="es-PA" sz="2800" b="1" dirty="0"/>
              <a:t>• Tenga una sesión de entrenamiento para ayudar que los participantes lean y hablen bien en público </a:t>
            </a:r>
          </a:p>
          <a:p>
            <a:r>
              <a:rPr lang="es-PA" sz="2800" b="1" dirty="0">
                <a:solidFill>
                  <a:srgbClr val="00B050"/>
                </a:solidFill>
              </a:rPr>
              <a:t>• Minimice el tiempo del programa y maximice el tiempo de interacción de la familia de grupos pequeños (la clase)</a:t>
            </a:r>
          </a:p>
        </p:txBody>
      </p:sp>
      <p:sp>
        <p:nvSpPr>
          <p:cNvPr id="3" name="Rectángulo 2">
            <a:extLst>
              <a:ext uri="{FF2B5EF4-FFF2-40B4-BE49-F238E27FC236}">
                <a16:creationId xmlns:a16="http://schemas.microsoft.com/office/drawing/2014/main" id="{C1045415-F348-3641-A802-A8ECD104294B}"/>
              </a:ext>
            </a:extLst>
          </p:cNvPr>
          <p:cNvSpPr/>
          <p:nvPr/>
        </p:nvSpPr>
        <p:spPr>
          <a:xfrm>
            <a:off x="104931" y="422595"/>
            <a:ext cx="11127691" cy="523220"/>
          </a:xfrm>
          <a:prstGeom prst="rect">
            <a:avLst/>
          </a:prstGeom>
        </p:spPr>
        <p:txBody>
          <a:bodyPr wrap="square">
            <a:spAutoFit/>
          </a:bodyPr>
          <a:lstStyle/>
          <a:p>
            <a:pPr algn="ctr"/>
            <a:r>
              <a:rPr lang="es-PA" sz="2800" b="1" dirty="0">
                <a:solidFill>
                  <a:srgbClr val="FF0000"/>
                </a:solidFill>
              </a:rPr>
              <a:t>CONSEJOS RÁPIDOS PARA UNA ESCUELA SABÁTICA MÁS DINÁMICA. </a:t>
            </a:r>
          </a:p>
        </p:txBody>
      </p:sp>
      <p:pic>
        <p:nvPicPr>
          <p:cNvPr id="4" name="Imagen 3">
            <a:extLst>
              <a:ext uri="{FF2B5EF4-FFF2-40B4-BE49-F238E27FC236}">
                <a16:creationId xmlns:a16="http://schemas.microsoft.com/office/drawing/2014/main" id="{52F3AAA3-D029-8645-B6A8-90B49F4B1165}"/>
              </a:ext>
            </a:extLst>
          </p:cNvPr>
          <p:cNvPicPr>
            <a:picLocks noChangeAspect="1"/>
          </p:cNvPicPr>
          <p:nvPr/>
        </p:nvPicPr>
        <p:blipFill>
          <a:blip r:embed="rId2"/>
          <a:stretch>
            <a:fillRect/>
          </a:stretch>
        </p:blipFill>
        <p:spPr>
          <a:xfrm>
            <a:off x="11232622" y="92811"/>
            <a:ext cx="859451" cy="542094"/>
          </a:xfrm>
          <a:prstGeom prst="rect">
            <a:avLst/>
          </a:prstGeom>
        </p:spPr>
      </p:pic>
    </p:spTree>
    <p:extLst>
      <p:ext uri="{BB962C8B-B14F-4D97-AF65-F5344CB8AC3E}">
        <p14:creationId xmlns:p14="http://schemas.microsoft.com/office/powerpoint/2010/main" val="3169173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B0C8978-20F4-1247-A3E7-72F6BA877B8F}"/>
              </a:ext>
            </a:extLst>
          </p:cNvPr>
          <p:cNvSpPr/>
          <p:nvPr/>
        </p:nvSpPr>
        <p:spPr>
          <a:xfrm>
            <a:off x="329784" y="787701"/>
            <a:ext cx="11542426" cy="7478970"/>
          </a:xfrm>
          <a:prstGeom prst="rect">
            <a:avLst/>
          </a:prstGeom>
        </p:spPr>
        <p:txBody>
          <a:bodyPr wrap="square" numCol="2">
            <a:spAutoFit/>
          </a:bodyPr>
          <a:lstStyle/>
          <a:p>
            <a:r>
              <a:rPr lang="es-PA" dirty="0"/>
              <a:t> </a:t>
            </a:r>
            <a:r>
              <a:rPr lang="es-PA" sz="2000" dirty="0"/>
              <a:t>8:45 Servicio de canto (invite la ayuda de diferentes niños /jóvenes) </a:t>
            </a:r>
          </a:p>
          <a:p>
            <a:r>
              <a:rPr lang="es-PA" sz="2000" dirty="0"/>
              <a:t>9:00 Comentarios de apertura (bienvenida, oración) </a:t>
            </a:r>
          </a:p>
          <a:p>
            <a:r>
              <a:rPr lang="es-PA" sz="2000" dirty="0"/>
              <a:t>9:05 Manteniéndose en el curso (escoja uno cada semana) </a:t>
            </a:r>
          </a:p>
          <a:p>
            <a:r>
              <a:rPr lang="es-PA" sz="2000" dirty="0"/>
              <a:t>• Énfasis del evangelismo </a:t>
            </a:r>
          </a:p>
          <a:p>
            <a:r>
              <a:rPr lang="es-PA" sz="2000" dirty="0"/>
              <a:t>• Énfasis de alcance comunitario </a:t>
            </a:r>
          </a:p>
          <a:p>
            <a:r>
              <a:rPr lang="es-PA" sz="2000" dirty="0"/>
              <a:t>• Énfasis en la misión mundial </a:t>
            </a:r>
          </a:p>
          <a:p>
            <a:r>
              <a:rPr lang="es-PA" sz="2000" dirty="0"/>
              <a:t>• Inversión </a:t>
            </a:r>
          </a:p>
          <a:p>
            <a:r>
              <a:rPr lang="es-PA" sz="2000" dirty="0"/>
              <a:t>• Mejoramiento (mini-seminarios de entrenamiento) </a:t>
            </a:r>
          </a:p>
          <a:p>
            <a:r>
              <a:rPr lang="es-PA" sz="2000" dirty="0"/>
              <a:t>• Reporte del progreso (hágalo más que solo leer números) </a:t>
            </a:r>
          </a:p>
          <a:p>
            <a:r>
              <a:rPr lang="es-PA" sz="2000" dirty="0"/>
              <a:t>• Compañerismo/Tiempo de oración </a:t>
            </a:r>
          </a:p>
          <a:p>
            <a:r>
              <a:rPr lang="es-PA" sz="2000" dirty="0"/>
              <a:t>• Demostración especial </a:t>
            </a:r>
          </a:p>
          <a:p>
            <a:endParaRPr lang="es-PA" sz="2000" dirty="0"/>
          </a:p>
          <a:p>
            <a:endParaRPr lang="es-PA" sz="2000" dirty="0"/>
          </a:p>
          <a:p>
            <a:endParaRPr lang="es-PA" sz="2000" dirty="0"/>
          </a:p>
          <a:p>
            <a:endParaRPr lang="es-PA" sz="2000" dirty="0"/>
          </a:p>
          <a:p>
            <a:endParaRPr lang="es-PA" sz="2000" dirty="0"/>
          </a:p>
          <a:p>
            <a:endParaRPr lang="es-PA" sz="2000" dirty="0"/>
          </a:p>
          <a:p>
            <a:endParaRPr lang="es-PA" sz="2000" dirty="0"/>
          </a:p>
          <a:p>
            <a:endParaRPr lang="es-PA" sz="2000" dirty="0"/>
          </a:p>
          <a:p>
            <a:r>
              <a:rPr lang="es-PA" sz="2000" dirty="0"/>
              <a:t>9:20 Tiempo de interacción de la familia del grupo pequeño (la clase) </a:t>
            </a:r>
          </a:p>
          <a:p>
            <a:r>
              <a:rPr lang="es-PA" sz="2000" dirty="0"/>
              <a:t>• Actividades de clase  </a:t>
            </a:r>
          </a:p>
          <a:p>
            <a:r>
              <a:rPr lang="es-PA" sz="2000" dirty="0"/>
              <a:t>° Peticiones </a:t>
            </a:r>
          </a:p>
          <a:p>
            <a:r>
              <a:rPr lang="es-PA" sz="2000" dirty="0"/>
              <a:t>° Oración</a:t>
            </a:r>
          </a:p>
          <a:p>
            <a:r>
              <a:rPr lang="es-PA" sz="2000" dirty="0"/>
              <a:t>° Alcance </a:t>
            </a:r>
          </a:p>
          <a:p>
            <a:r>
              <a:rPr lang="es-PA" sz="2000" dirty="0"/>
              <a:t>° Planificación del compañerismo </a:t>
            </a:r>
          </a:p>
          <a:p>
            <a:r>
              <a:rPr lang="es-PA" sz="2000" dirty="0"/>
              <a:t>9:40 • Estudio de la lección (30 minutos)  </a:t>
            </a:r>
          </a:p>
          <a:p>
            <a:r>
              <a:rPr lang="es-PA" sz="2000" dirty="0"/>
              <a:t>10:10 Comentarios de clausura, oración y anticipo de la siguiente semana (si es posible)</a:t>
            </a:r>
          </a:p>
        </p:txBody>
      </p:sp>
      <p:sp>
        <p:nvSpPr>
          <p:cNvPr id="3" name="Rectángulo 2">
            <a:extLst>
              <a:ext uri="{FF2B5EF4-FFF2-40B4-BE49-F238E27FC236}">
                <a16:creationId xmlns:a16="http://schemas.microsoft.com/office/drawing/2014/main" id="{54631C4E-A255-EE4F-922F-4BC0D219C7C9}"/>
              </a:ext>
            </a:extLst>
          </p:cNvPr>
          <p:cNvSpPr/>
          <p:nvPr/>
        </p:nvSpPr>
        <p:spPr>
          <a:xfrm>
            <a:off x="2843595" y="141370"/>
            <a:ext cx="7398179" cy="646331"/>
          </a:xfrm>
          <a:prstGeom prst="rect">
            <a:avLst/>
          </a:prstGeom>
        </p:spPr>
        <p:txBody>
          <a:bodyPr wrap="none">
            <a:spAutoFit/>
          </a:bodyPr>
          <a:lstStyle/>
          <a:p>
            <a:r>
              <a:rPr lang="es-PA" sz="3600" b="1" dirty="0">
                <a:solidFill>
                  <a:srgbClr val="FF0000"/>
                </a:solidFill>
              </a:rPr>
              <a:t>Programa Tradicional Modificado </a:t>
            </a:r>
          </a:p>
        </p:txBody>
      </p:sp>
      <p:pic>
        <p:nvPicPr>
          <p:cNvPr id="4" name="Imagen 3">
            <a:extLst>
              <a:ext uri="{FF2B5EF4-FFF2-40B4-BE49-F238E27FC236}">
                <a16:creationId xmlns:a16="http://schemas.microsoft.com/office/drawing/2014/main" id="{56B5713A-8D6A-2A44-8FD8-BCFA99C3A19C}"/>
              </a:ext>
            </a:extLst>
          </p:cNvPr>
          <p:cNvPicPr>
            <a:picLocks noChangeAspect="1"/>
          </p:cNvPicPr>
          <p:nvPr/>
        </p:nvPicPr>
        <p:blipFill>
          <a:blip r:embed="rId2"/>
          <a:stretch>
            <a:fillRect/>
          </a:stretch>
        </p:blipFill>
        <p:spPr>
          <a:xfrm>
            <a:off x="11205356" y="156360"/>
            <a:ext cx="859451" cy="542094"/>
          </a:xfrm>
          <a:prstGeom prst="rect">
            <a:avLst/>
          </a:prstGeom>
        </p:spPr>
      </p:pic>
    </p:spTree>
    <p:extLst>
      <p:ext uri="{BB962C8B-B14F-4D97-AF65-F5344CB8AC3E}">
        <p14:creationId xmlns:p14="http://schemas.microsoft.com/office/powerpoint/2010/main" val="1876460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F90A8A1-EF4B-6043-9D23-5953290FBF00}"/>
              </a:ext>
            </a:extLst>
          </p:cNvPr>
          <p:cNvSpPr/>
          <p:nvPr/>
        </p:nvSpPr>
        <p:spPr>
          <a:xfrm>
            <a:off x="3047999" y="2444115"/>
            <a:ext cx="8389495" cy="2616101"/>
          </a:xfrm>
          <a:prstGeom prst="rect">
            <a:avLst/>
          </a:prstGeom>
        </p:spPr>
        <p:txBody>
          <a:bodyPr wrap="square">
            <a:spAutoFit/>
          </a:bodyPr>
          <a:lstStyle/>
          <a:p>
            <a:pPr algn="ctr"/>
            <a:endParaRPr lang="es-PA" sz="2400" b="1" dirty="0"/>
          </a:p>
          <a:p>
            <a:pPr algn="ctr"/>
            <a:r>
              <a:rPr lang="es-PA" sz="2800" b="1" dirty="0">
                <a:latin typeface="Lato" panose="020F0502020204030203" pitchFamily="34" charset="0"/>
              </a:rPr>
              <a:t>La Escuela Sabática involucra lo siguientes puntos: Crecimiento espiritual personal; compartir pensamientos, aspiraciones, y esperanzas; impartir la luz, compartir la fortaleza y el valor unos a otros; peticiones; oración; el alcance evangelístico y social.</a:t>
            </a:r>
            <a:endParaRPr lang="es-PA" sz="2800" b="1" dirty="0"/>
          </a:p>
        </p:txBody>
      </p:sp>
      <p:sp>
        <p:nvSpPr>
          <p:cNvPr id="3" name="Rectángulo 2">
            <a:extLst>
              <a:ext uri="{FF2B5EF4-FFF2-40B4-BE49-F238E27FC236}">
                <a16:creationId xmlns:a16="http://schemas.microsoft.com/office/drawing/2014/main" id="{C5FA7E38-6761-DA46-9E8A-463805B2068E}"/>
              </a:ext>
            </a:extLst>
          </p:cNvPr>
          <p:cNvSpPr/>
          <p:nvPr/>
        </p:nvSpPr>
        <p:spPr>
          <a:xfrm>
            <a:off x="1223968" y="1565436"/>
            <a:ext cx="3214341" cy="830997"/>
          </a:xfrm>
          <a:prstGeom prst="rect">
            <a:avLst/>
          </a:prstGeom>
        </p:spPr>
        <p:txBody>
          <a:bodyPr wrap="none">
            <a:spAutoFit/>
          </a:bodyPr>
          <a:lstStyle/>
          <a:p>
            <a:r>
              <a:rPr lang="es-PA" sz="4800" b="1" dirty="0">
                <a:solidFill>
                  <a:srgbClr val="FF0000"/>
                </a:solidFill>
                <a:latin typeface="Lato" panose="020F0502020204030203" pitchFamily="34" charset="0"/>
              </a:rPr>
              <a:t>Conclusión</a:t>
            </a:r>
            <a:endParaRPr lang="es-PA" sz="4800" dirty="0">
              <a:solidFill>
                <a:srgbClr val="FF0000"/>
              </a:solidFill>
            </a:endParaRPr>
          </a:p>
        </p:txBody>
      </p:sp>
      <p:pic>
        <p:nvPicPr>
          <p:cNvPr id="4" name="Imagen 3">
            <a:extLst>
              <a:ext uri="{FF2B5EF4-FFF2-40B4-BE49-F238E27FC236}">
                <a16:creationId xmlns:a16="http://schemas.microsoft.com/office/drawing/2014/main" id="{8B427858-3D7B-B94C-A48B-C058F3DD930E}"/>
              </a:ext>
            </a:extLst>
          </p:cNvPr>
          <p:cNvPicPr>
            <a:picLocks noChangeAspect="1"/>
          </p:cNvPicPr>
          <p:nvPr/>
        </p:nvPicPr>
        <p:blipFill>
          <a:blip r:embed="rId2"/>
          <a:stretch>
            <a:fillRect/>
          </a:stretch>
        </p:blipFill>
        <p:spPr>
          <a:xfrm>
            <a:off x="11130405" y="172324"/>
            <a:ext cx="859451" cy="542094"/>
          </a:xfrm>
          <a:prstGeom prst="rect">
            <a:avLst/>
          </a:prstGeom>
        </p:spPr>
      </p:pic>
    </p:spTree>
    <p:extLst>
      <p:ext uri="{BB962C8B-B14F-4D97-AF65-F5344CB8AC3E}">
        <p14:creationId xmlns:p14="http://schemas.microsoft.com/office/powerpoint/2010/main" val="1178002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56435D9-25B3-464C-B658-6AFCBF9DB0C7}"/>
              </a:ext>
            </a:extLst>
          </p:cNvPr>
          <p:cNvPicPr>
            <a:picLocks noChangeAspect="1"/>
          </p:cNvPicPr>
          <p:nvPr/>
        </p:nvPicPr>
        <p:blipFill>
          <a:blip r:embed="rId2"/>
          <a:stretch>
            <a:fillRect/>
          </a:stretch>
        </p:blipFill>
        <p:spPr>
          <a:xfrm>
            <a:off x="0" y="44970"/>
            <a:ext cx="12192000" cy="6858000"/>
          </a:xfrm>
          <a:prstGeom prst="rect">
            <a:avLst/>
          </a:prstGeom>
          <a:ln>
            <a:noFill/>
          </a:ln>
          <a:effectLst>
            <a:softEdge rad="112500"/>
          </a:effectLst>
        </p:spPr>
      </p:pic>
      <p:pic>
        <p:nvPicPr>
          <p:cNvPr id="5" name="Imagen 4">
            <a:extLst>
              <a:ext uri="{FF2B5EF4-FFF2-40B4-BE49-F238E27FC236}">
                <a16:creationId xmlns:a16="http://schemas.microsoft.com/office/drawing/2014/main" id="{7B0CF826-C970-0441-8587-C262DAB3E43A}"/>
              </a:ext>
            </a:extLst>
          </p:cNvPr>
          <p:cNvPicPr>
            <a:picLocks noChangeAspect="1"/>
          </p:cNvPicPr>
          <p:nvPr/>
        </p:nvPicPr>
        <p:blipFill>
          <a:blip r:embed="rId3"/>
          <a:stretch>
            <a:fillRect/>
          </a:stretch>
        </p:blipFill>
        <p:spPr>
          <a:xfrm>
            <a:off x="11145395" y="217294"/>
            <a:ext cx="859451" cy="542094"/>
          </a:xfrm>
          <a:prstGeom prst="rect">
            <a:avLst/>
          </a:prstGeom>
        </p:spPr>
      </p:pic>
    </p:spTree>
    <p:extLst>
      <p:ext uri="{BB962C8B-B14F-4D97-AF65-F5344CB8AC3E}">
        <p14:creationId xmlns:p14="http://schemas.microsoft.com/office/powerpoint/2010/main" val="1699646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CE0BF6F-8D05-2A46-8764-D471A3CC8058}"/>
              </a:ext>
            </a:extLst>
          </p:cNvPr>
          <p:cNvSpPr/>
          <p:nvPr/>
        </p:nvSpPr>
        <p:spPr>
          <a:xfrm>
            <a:off x="864433" y="1356850"/>
            <a:ext cx="10463134" cy="4524315"/>
          </a:xfrm>
          <a:prstGeom prst="rect">
            <a:avLst/>
          </a:prstGeom>
        </p:spPr>
        <p:txBody>
          <a:bodyPr wrap="square">
            <a:spAutoFit/>
          </a:bodyPr>
          <a:lstStyle/>
          <a:p>
            <a:pPr algn="ctr"/>
            <a:r>
              <a:rPr lang="es-PA" sz="3200" b="1" dirty="0"/>
              <a:t>El líder del Ministerio Personal necesita tener una relación vibrante con Jesucristo y un deseo de compartirlo con los demás. Esta persona también necesita ser capaz de planificar, organizar, manejar y evaluar los proyectos de alcance. Él o ella deberá motivar y supervisar a los voluntarios. La habilidad para comunicarse efectivamente con los miembros de la iglesia, otros líderes y la comunidad, es también necesaria.</a:t>
            </a:r>
          </a:p>
        </p:txBody>
      </p:sp>
      <p:sp>
        <p:nvSpPr>
          <p:cNvPr id="3" name="CuadroTexto 2">
            <a:extLst>
              <a:ext uri="{FF2B5EF4-FFF2-40B4-BE49-F238E27FC236}">
                <a16:creationId xmlns:a16="http://schemas.microsoft.com/office/drawing/2014/main" id="{F2A71556-2F81-0140-9BF1-5FD8E04CAEE5}"/>
              </a:ext>
            </a:extLst>
          </p:cNvPr>
          <p:cNvSpPr txBox="1"/>
          <p:nvPr/>
        </p:nvSpPr>
        <p:spPr>
          <a:xfrm flipH="1">
            <a:off x="209861" y="179133"/>
            <a:ext cx="10253271" cy="584775"/>
          </a:xfrm>
          <a:prstGeom prst="rect">
            <a:avLst/>
          </a:prstGeom>
          <a:noFill/>
        </p:spPr>
        <p:txBody>
          <a:bodyPr wrap="square" rtlCol="0">
            <a:spAutoFit/>
          </a:bodyPr>
          <a:lstStyle/>
          <a:p>
            <a:r>
              <a:rPr lang="es-PA" sz="3200" b="1" dirty="0">
                <a:solidFill>
                  <a:srgbClr val="FF0000"/>
                </a:solidFill>
              </a:rPr>
              <a:t>PERFIL DEL DIRECTOR (A) DE MINISTERIO PERSONAL </a:t>
            </a:r>
          </a:p>
        </p:txBody>
      </p:sp>
      <p:pic>
        <p:nvPicPr>
          <p:cNvPr id="4" name="Imagen 3">
            <a:extLst>
              <a:ext uri="{FF2B5EF4-FFF2-40B4-BE49-F238E27FC236}">
                <a16:creationId xmlns:a16="http://schemas.microsoft.com/office/drawing/2014/main" id="{D98A826E-CA2B-A24B-859D-6CC6DB4E1312}"/>
              </a:ext>
            </a:extLst>
          </p:cNvPr>
          <p:cNvPicPr>
            <a:picLocks noChangeAspect="1"/>
          </p:cNvPicPr>
          <p:nvPr/>
        </p:nvPicPr>
        <p:blipFill>
          <a:blip r:embed="rId2"/>
          <a:stretch>
            <a:fillRect/>
          </a:stretch>
        </p:blipFill>
        <p:spPr>
          <a:xfrm>
            <a:off x="11122688" y="224103"/>
            <a:ext cx="859451" cy="542094"/>
          </a:xfrm>
          <a:prstGeom prst="rect">
            <a:avLst/>
          </a:prstGeom>
        </p:spPr>
      </p:pic>
    </p:spTree>
    <p:extLst>
      <p:ext uri="{BB962C8B-B14F-4D97-AF65-F5344CB8AC3E}">
        <p14:creationId xmlns:p14="http://schemas.microsoft.com/office/powerpoint/2010/main" val="3387584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ADAB6DB-4003-2D4C-B4BB-2C57E128840F}"/>
              </a:ext>
            </a:extLst>
          </p:cNvPr>
          <p:cNvSpPr/>
          <p:nvPr/>
        </p:nvSpPr>
        <p:spPr>
          <a:xfrm>
            <a:off x="884420" y="1224888"/>
            <a:ext cx="10777928" cy="5262979"/>
          </a:xfrm>
          <a:prstGeom prst="rect">
            <a:avLst/>
          </a:prstGeom>
        </p:spPr>
        <p:txBody>
          <a:bodyPr wrap="square">
            <a:spAutoFit/>
          </a:bodyPr>
          <a:lstStyle/>
          <a:p>
            <a:pPr marL="342900" indent="-342900">
              <a:buAutoNum type="arabicPeriod"/>
            </a:pPr>
            <a:r>
              <a:rPr lang="es-PA" sz="2800" dirty="0"/>
              <a:t>Mantener una relación sólida con Jesús </a:t>
            </a:r>
          </a:p>
          <a:p>
            <a:r>
              <a:rPr lang="es-PA" sz="2800" dirty="0">
                <a:solidFill>
                  <a:srgbClr val="FF0000"/>
                </a:solidFill>
              </a:rPr>
              <a:t>2. Ser flexible y abierto a la dirección del Espíritu Santo </a:t>
            </a:r>
          </a:p>
          <a:p>
            <a:r>
              <a:rPr lang="es-PA" sz="2800" dirty="0"/>
              <a:t>3. Estar seguro que comprenda el verdadero significado de la salvación y la gracia. </a:t>
            </a:r>
          </a:p>
          <a:p>
            <a:r>
              <a:rPr lang="es-PA" sz="2800" dirty="0">
                <a:solidFill>
                  <a:srgbClr val="FF0000"/>
                </a:solidFill>
              </a:rPr>
              <a:t>4. Desarrollar y mostrar amor genuino por todas las personas </a:t>
            </a:r>
          </a:p>
          <a:p>
            <a:r>
              <a:rPr lang="es-PA" sz="2800" dirty="0"/>
              <a:t>5. Estar preparado para comprometerse en la guerra espiritual mientras enseña a otros la verdad acerca de la libertad en Jesús </a:t>
            </a:r>
          </a:p>
          <a:p>
            <a:r>
              <a:rPr lang="es-PA" sz="2800" dirty="0">
                <a:solidFill>
                  <a:srgbClr val="FF0000"/>
                </a:solidFill>
              </a:rPr>
              <a:t>6. Estar rodeado con un equipo de guerreros de oración </a:t>
            </a:r>
          </a:p>
          <a:p>
            <a:r>
              <a:rPr lang="es-PA" sz="2800" dirty="0"/>
              <a:t>7. Comunicarse efectivamente con el liderazgo de su iglesia </a:t>
            </a:r>
          </a:p>
          <a:p>
            <a:r>
              <a:rPr lang="es-PA" sz="2800" dirty="0">
                <a:solidFill>
                  <a:srgbClr val="FF0000"/>
                </a:solidFill>
              </a:rPr>
              <a:t>8. Ser un líder que inspira y motiva </a:t>
            </a:r>
          </a:p>
          <a:p>
            <a:r>
              <a:rPr lang="es-PA" sz="2800" dirty="0"/>
              <a:t>9. Pensar claramente y planear sabiamente </a:t>
            </a:r>
          </a:p>
          <a:p>
            <a:r>
              <a:rPr lang="es-PA" sz="2800" dirty="0">
                <a:solidFill>
                  <a:srgbClr val="FF0000"/>
                </a:solidFill>
              </a:rPr>
              <a:t>10. Mantenerse enfocado y optimista - ¡Jesús ya ganó la victoria!</a:t>
            </a:r>
          </a:p>
        </p:txBody>
      </p:sp>
      <p:sp>
        <p:nvSpPr>
          <p:cNvPr id="3" name="Rectángulo 2">
            <a:extLst>
              <a:ext uri="{FF2B5EF4-FFF2-40B4-BE49-F238E27FC236}">
                <a16:creationId xmlns:a16="http://schemas.microsoft.com/office/drawing/2014/main" id="{6EE38306-D1CC-4D45-BCBB-4B7C760E45BF}"/>
              </a:ext>
            </a:extLst>
          </p:cNvPr>
          <p:cNvSpPr/>
          <p:nvPr/>
        </p:nvSpPr>
        <p:spPr>
          <a:xfrm>
            <a:off x="299804" y="317664"/>
            <a:ext cx="10777928" cy="523220"/>
          </a:xfrm>
          <a:prstGeom prst="rect">
            <a:avLst/>
          </a:prstGeom>
        </p:spPr>
        <p:txBody>
          <a:bodyPr wrap="square">
            <a:spAutoFit/>
          </a:bodyPr>
          <a:lstStyle/>
          <a:p>
            <a:pPr algn="ctr"/>
            <a:r>
              <a:rPr lang="es-PA" sz="2800" b="1" dirty="0"/>
              <a:t>Las 10 tareas principales de los líderes del Ministerio Personal </a:t>
            </a:r>
          </a:p>
        </p:txBody>
      </p:sp>
      <p:pic>
        <p:nvPicPr>
          <p:cNvPr id="4" name="Imagen 3">
            <a:extLst>
              <a:ext uri="{FF2B5EF4-FFF2-40B4-BE49-F238E27FC236}">
                <a16:creationId xmlns:a16="http://schemas.microsoft.com/office/drawing/2014/main" id="{0AEE1E76-BBFB-B249-A17C-D5EBE1F355D6}"/>
              </a:ext>
            </a:extLst>
          </p:cNvPr>
          <p:cNvPicPr>
            <a:picLocks noChangeAspect="1"/>
          </p:cNvPicPr>
          <p:nvPr/>
        </p:nvPicPr>
        <p:blipFill>
          <a:blip r:embed="rId2"/>
          <a:stretch>
            <a:fillRect/>
          </a:stretch>
        </p:blipFill>
        <p:spPr>
          <a:xfrm>
            <a:off x="11232622" y="99086"/>
            <a:ext cx="859451" cy="542094"/>
          </a:xfrm>
          <a:prstGeom prst="rect">
            <a:avLst/>
          </a:prstGeom>
        </p:spPr>
      </p:pic>
    </p:spTree>
    <p:extLst>
      <p:ext uri="{BB962C8B-B14F-4D97-AF65-F5344CB8AC3E}">
        <p14:creationId xmlns:p14="http://schemas.microsoft.com/office/powerpoint/2010/main" val="2951572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208658" y="205893"/>
            <a:ext cx="4732867" cy="265095"/>
          </a:xfrm>
          <a:prstGeom prst="rect">
            <a:avLst/>
          </a:prstGeom>
        </p:spPr>
        <p:txBody>
          <a:bodyPr vert="horz" wrap="square" lIns="0" tIns="8467" rIns="0" bIns="0" rtlCol="0">
            <a:spAutoFit/>
          </a:bodyPr>
          <a:lstStyle/>
          <a:p>
            <a:pPr marL="8467">
              <a:spcBef>
                <a:spcPts val="67"/>
              </a:spcBef>
            </a:pPr>
            <a:r>
              <a:rPr sz="1667" spc="-90" dirty="0">
                <a:latin typeface="Tahoma"/>
                <a:cs typeface="Tahoma"/>
              </a:rPr>
              <a:t> </a:t>
            </a:r>
            <a:r>
              <a:rPr sz="1667" spc="-3" dirty="0">
                <a:latin typeface="Tahoma"/>
                <a:cs typeface="Tahoma"/>
              </a:rPr>
              <a:t>A</a:t>
            </a:r>
            <a:r>
              <a:rPr sz="1667" spc="27" dirty="0">
                <a:latin typeface="Tahoma"/>
                <a:cs typeface="Tahoma"/>
              </a:rPr>
              <a:t>s</a:t>
            </a:r>
            <a:r>
              <a:rPr sz="1667" spc="67" dirty="0">
                <a:latin typeface="Tahoma"/>
                <a:cs typeface="Tahoma"/>
              </a:rPr>
              <a:t>o</a:t>
            </a:r>
            <a:r>
              <a:rPr sz="1667" spc="17" dirty="0">
                <a:latin typeface="Tahoma"/>
                <a:cs typeface="Tahoma"/>
              </a:rPr>
              <a:t>c</a:t>
            </a:r>
            <a:r>
              <a:rPr sz="1667" spc="-7" dirty="0">
                <a:latin typeface="Tahoma"/>
                <a:cs typeface="Tahoma"/>
              </a:rPr>
              <a:t>i</a:t>
            </a:r>
            <a:r>
              <a:rPr sz="1667" spc="3" dirty="0">
                <a:latin typeface="Tahoma"/>
                <a:cs typeface="Tahoma"/>
              </a:rPr>
              <a:t>a</a:t>
            </a:r>
            <a:r>
              <a:rPr sz="1667" spc="17" dirty="0">
                <a:latin typeface="Tahoma"/>
                <a:cs typeface="Tahoma"/>
              </a:rPr>
              <a:t>c</a:t>
            </a:r>
            <a:r>
              <a:rPr sz="1667" spc="-7" dirty="0">
                <a:latin typeface="Tahoma"/>
                <a:cs typeface="Tahoma"/>
              </a:rPr>
              <a:t>i</a:t>
            </a:r>
            <a:r>
              <a:rPr sz="1667" spc="67" dirty="0">
                <a:latin typeface="Tahoma"/>
                <a:cs typeface="Tahoma"/>
              </a:rPr>
              <a:t>ó</a:t>
            </a:r>
            <a:r>
              <a:rPr sz="1667" spc="53" dirty="0">
                <a:latin typeface="Tahoma"/>
                <a:cs typeface="Tahoma"/>
              </a:rPr>
              <a:t>n</a:t>
            </a:r>
            <a:r>
              <a:rPr sz="1667" spc="-90" dirty="0">
                <a:latin typeface="Tahoma"/>
                <a:cs typeface="Tahoma"/>
              </a:rPr>
              <a:t> </a:t>
            </a:r>
            <a:r>
              <a:rPr sz="1667" spc="30" dirty="0">
                <a:latin typeface="Tahoma"/>
                <a:cs typeface="Tahoma"/>
              </a:rPr>
              <a:t>C</a:t>
            </a:r>
            <a:r>
              <a:rPr sz="1667" spc="33" dirty="0">
                <a:latin typeface="Tahoma"/>
                <a:cs typeface="Tahoma"/>
              </a:rPr>
              <a:t>e</a:t>
            </a:r>
            <a:r>
              <a:rPr sz="1667" spc="50" dirty="0">
                <a:latin typeface="Tahoma"/>
                <a:cs typeface="Tahoma"/>
              </a:rPr>
              <a:t>n</a:t>
            </a:r>
            <a:r>
              <a:rPr sz="1667" dirty="0">
                <a:latin typeface="Tahoma"/>
                <a:cs typeface="Tahoma"/>
              </a:rPr>
              <a:t>t</a:t>
            </a:r>
            <a:r>
              <a:rPr sz="1667" spc="43" dirty="0">
                <a:latin typeface="Tahoma"/>
                <a:cs typeface="Tahoma"/>
              </a:rPr>
              <a:t>r</a:t>
            </a:r>
            <a:r>
              <a:rPr sz="1667" spc="3" dirty="0">
                <a:latin typeface="Tahoma"/>
                <a:cs typeface="Tahoma"/>
              </a:rPr>
              <a:t>a</a:t>
            </a:r>
            <a:r>
              <a:rPr sz="1667" spc="-7" dirty="0">
                <a:latin typeface="Tahoma"/>
                <a:cs typeface="Tahoma"/>
              </a:rPr>
              <a:t>l</a:t>
            </a:r>
            <a:r>
              <a:rPr sz="1667" spc="-90" dirty="0">
                <a:latin typeface="Tahoma"/>
                <a:cs typeface="Tahoma"/>
              </a:rPr>
              <a:t> </a:t>
            </a:r>
            <a:r>
              <a:rPr sz="1667" spc="50" dirty="0">
                <a:latin typeface="Tahoma"/>
                <a:cs typeface="Tahoma"/>
              </a:rPr>
              <a:t>P</a:t>
            </a:r>
            <a:r>
              <a:rPr sz="1667" spc="3" dirty="0">
                <a:latin typeface="Tahoma"/>
                <a:cs typeface="Tahoma"/>
              </a:rPr>
              <a:t>a</a:t>
            </a:r>
            <a:r>
              <a:rPr sz="1667" spc="50" dirty="0">
                <a:latin typeface="Tahoma"/>
                <a:cs typeface="Tahoma"/>
              </a:rPr>
              <a:t>n</a:t>
            </a:r>
            <a:r>
              <a:rPr sz="1667" spc="3" dirty="0">
                <a:latin typeface="Tahoma"/>
                <a:cs typeface="Tahoma"/>
              </a:rPr>
              <a:t>a</a:t>
            </a:r>
            <a:r>
              <a:rPr sz="1667" spc="67" dirty="0">
                <a:latin typeface="Tahoma"/>
                <a:cs typeface="Tahoma"/>
              </a:rPr>
              <a:t>m</a:t>
            </a:r>
            <a:r>
              <a:rPr sz="1667" spc="33" dirty="0">
                <a:latin typeface="Tahoma"/>
                <a:cs typeface="Tahoma"/>
              </a:rPr>
              <a:t>e</a:t>
            </a:r>
            <a:r>
              <a:rPr sz="1667" spc="50" dirty="0">
                <a:latin typeface="Tahoma"/>
                <a:cs typeface="Tahoma"/>
              </a:rPr>
              <a:t>ñ</a:t>
            </a:r>
            <a:r>
              <a:rPr sz="1667" spc="7" dirty="0">
                <a:latin typeface="Tahoma"/>
                <a:cs typeface="Tahoma"/>
              </a:rPr>
              <a:t>a</a:t>
            </a:r>
            <a:endParaRPr sz="1667" dirty="0">
              <a:latin typeface="Tahoma"/>
              <a:cs typeface="Tahoma"/>
            </a:endParaRPr>
          </a:p>
        </p:txBody>
      </p:sp>
      <p:sp>
        <p:nvSpPr>
          <p:cNvPr id="3" name="object 3"/>
          <p:cNvSpPr/>
          <p:nvPr/>
        </p:nvSpPr>
        <p:spPr>
          <a:xfrm>
            <a:off x="1" y="1676865"/>
            <a:ext cx="10102003" cy="4840817"/>
          </a:xfrm>
          <a:custGeom>
            <a:avLst/>
            <a:gdLst/>
            <a:ahLst/>
            <a:cxnLst/>
            <a:rect l="l" t="t" r="r" b="b"/>
            <a:pathLst>
              <a:path w="15153005" h="7261225">
                <a:moveTo>
                  <a:pt x="11940642" y="1200683"/>
                </a:moveTo>
                <a:lnTo>
                  <a:pt x="11305261" y="107924"/>
                </a:lnTo>
                <a:lnTo>
                  <a:pt x="0" y="107924"/>
                </a:lnTo>
                <a:lnTo>
                  <a:pt x="0" y="2293442"/>
                </a:lnTo>
                <a:lnTo>
                  <a:pt x="11305261" y="2293442"/>
                </a:lnTo>
                <a:lnTo>
                  <a:pt x="11940642" y="1200683"/>
                </a:lnTo>
                <a:close/>
              </a:path>
              <a:path w="15153005" h="7261225">
                <a:moveTo>
                  <a:pt x="12083733" y="1210576"/>
                </a:moveTo>
                <a:lnTo>
                  <a:pt x="11379962" y="0"/>
                </a:lnTo>
                <a:lnTo>
                  <a:pt x="0" y="0"/>
                </a:lnTo>
                <a:lnTo>
                  <a:pt x="0" y="17995"/>
                </a:lnTo>
                <a:lnTo>
                  <a:pt x="11370056" y="17995"/>
                </a:lnTo>
                <a:lnTo>
                  <a:pt x="12063032" y="1209675"/>
                </a:lnTo>
                <a:lnTo>
                  <a:pt x="11370056" y="2401366"/>
                </a:lnTo>
                <a:lnTo>
                  <a:pt x="0" y="2401366"/>
                </a:lnTo>
                <a:lnTo>
                  <a:pt x="0" y="2419350"/>
                </a:lnTo>
                <a:lnTo>
                  <a:pt x="11379962" y="2419350"/>
                </a:lnTo>
                <a:lnTo>
                  <a:pt x="12081027" y="1215974"/>
                </a:lnTo>
                <a:lnTo>
                  <a:pt x="12083733" y="1210576"/>
                </a:lnTo>
                <a:close/>
              </a:path>
              <a:path w="15153005" h="7261225">
                <a:moveTo>
                  <a:pt x="13650468" y="3621367"/>
                </a:moveTo>
                <a:lnTo>
                  <a:pt x="13015265" y="2528608"/>
                </a:lnTo>
                <a:lnTo>
                  <a:pt x="0" y="2528608"/>
                </a:lnTo>
                <a:lnTo>
                  <a:pt x="0" y="4714125"/>
                </a:lnTo>
                <a:lnTo>
                  <a:pt x="13015265" y="4714125"/>
                </a:lnTo>
                <a:lnTo>
                  <a:pt x="13650468" y="3621367"/>
                </a:lnTo>
                <a:close/>
              </a:path>
              <a:path w="15153005" h="7261225">
                <a:moveTo>
                  <a:pt x="13793521" y="3631260"/>
                </a:moveTo>
                <a:lnTo>
                  <a:pt x="13089941" y="2420683"/>
                </a:lnTo>
                <a:lnTo>
                  <a:pt x="0" y="2420683"/>
                </a:lnTo>
                <a:lnTo>
                  <a:pt x="0" y="2438679"/>
                </a:lnTo>
                <a:lnTo>
                  <a:pt x="13080048" y="2438679"/>
                </a:lnTo>
                <a:lnTo>
                  <a:pt x="13772820" y="3630358"/>
                </a:lnTo>
                <a:lnTo>
                  <a:pt x="13080048" y="4822050"/>
                </a:lnTo>
                <a:lnTo>
                  <a:pt x="0" y="4822050"/>
                </a:lnTo>
                <a:lnTo>
                  <a:pt x="0" y="4840033"/>
                </a:lnTo>
                <a:lnTo>
                  <a:pt x="13089941" y="4840033"/>
                </a:lnTo>
                <a:lnTo>
                  <a:pt x="13790816" y="3636657"/>
                </a:lnTo>
                <a:lnTo>
                  <a:pt x="13793521" y="3631260"/>
                </a:lnTo>
                <a:close/>
              </a:path>
              <a:path w="15153005" h="7261225">
                <a:moveTo>
                  <a:pt x="15009521" y="6042050"/>
                </a:moveTo>
                <a:lnTo>
                  <a:pt x="14374241" y="4949291"/>
                </a:lnTo>
                <a:lnTo>
                  <a:pt x="0" y="4949291"/>
                </a:lnTo>
                <a:lnTo>
                  <a:pt x="0" y="7134796"/>
                </a:lnTo>
                <a:lnTo>
                  <a:pt x="14374241" y="7134796"/>
                </a:lnTo>
                <a:lnTo>
                  <a:pt x="15009521" y="6042050"/>
                </a:lnTo>
                <a:close/>
              </a:path>
              <a:path w="15153005" h="7261225">
                <a:moveTo>
                  <a:pt x="15152586" y="6051943"/>
                </a:moveTo>
                <a:lnTo>
                  <a:pt x="14448930" y="4841367"/>
                </a:lnTo>
                <a:lnTo>
                  <a:pt x="0" y="4841367"/>
                </a:lnTo>
                <a:lnTo>
                  <a:pt x="0" y="4859350"/>
                </a:lnTo>
                <a:lnTo>
                  <a:pt x="14439024" y="4859350"/>
                </a:lnTo>
                <a:lnTo>
                  <a:pt x="15131898" y="6051042"/>
                </a:lnTo>
                <a:lnTo>
                  <a:pt x="14439024" y="7242734"/>
                </a:lnTo>
                <a:lnTo>
                  <a:pt x="0" y="7242734"/>
                </a:lnTo>
                <a:lnTo>
                  <a:pt x="0" y="7260717"/>
                </a:lnTo>
                <a:lnTo>
                  <a:pt x="14448930" y="7260717"/>
                </a:lnTo>
                <a:lnTo>
                  <a:pt x="15149894" y="6057341"/>
                </a:lnTo>
                <a:lnTo>
                  <a:pt x="15152586" y="6051943"/>
                </a:lnTo>
                <a:close/>
              </a:path>
            </a:pathLst>
          </a:custGeom>
          <a:solidFill>
            <a:srgbClr val="B9E1FF"/>
          </a:solidFill>
        </p:spPr>
        <p:txBody>
          <a:bodyPr wrap="square" lIns="0" tIns="0" rIns="0" bIns="0" rtlCol="0"/>
          <a:lstStyle/>
          <a:p>
            <a:pPr fontAlgn="t"/>
            <a:endParaRPr lang="es-PA" sz="1600" b="1" dirty="0"/>
          </a:p>
          <a:p>
            <a:pPr fontAlgn="t"/>
            <a:r>
              <a:rPr lang="es-PA" b="1" dirty="0"/>
              <a:t>10 Días de oración                                                               5 - 16</a:t>
            </a:r>
          </a:p>
          <a:p>
            <a:pPr fontAlgn="t"/>
            <a:r>
              <a:rPr lang="en-US" sz="2000" b="1" dirty="0" err="1"/>
              <a:t>Seminario</a:t>
            </a:r>
            <a:r>
              <a:rPr lang="en-US" sz="2000" b="1" dirty="0"/>
              <a:t> de </a:t>
            </a:r>
            <a:r>
              <a:rPr lang="en-US" sz="2000" b="1" dirty="0" err="1"/>
              <a:t>liderazgo</a:t>
            </a:r>
            <a:r>
              <a:rPr lang="en-US" sz="2000" b="1" dirty="0"/>
              <a:t> Cristiano</a:t>
            </a:r>
            <a:r>
              <a:rPr lang="es-PA" sz="2000" b="1" dirty="0"/>
              <a:t>                                21 - 28</a:t>
            </a:r>
            <a:endParaRPr lang="es-PA" sz="1600" b="1" dirty="0"/>
          </a:p>
          <a:p>
            <a:pPr fontAlgn="t"/>
            <a:r>
              <a:rPr lang="en-US" sz="2000" b="1" dirty="0" err="1"/>
              <a:t>Capacitación</a:t>
            </a:r>
            <a:r>
              <a:rPr lang="en-US" sz="2000" b="1" dirty="0"/>
              <a:t> de </a:t>
            </a:r>
            <a:r>
              <a:rPr lang="en-US" sz="2000" b="1" dirty="0" err="1"/>
              <a:t>departamentos</a:t>
            </a:r>
            <a:r>
              <a:rPr lang="en-US" sz="2000" b="1" dirty="0"/>
              <a:t>.                                29</a:t>
            </a:r>
          </a:p>
          <a:p>
            <a:pPr fontAlgn="t"/>
            <a:r>
              <a:rPr lang="en-US" sz="2000" b="1" dirty="0" err="1"/>
              <a:t>Organizando</a:t>
            </a:r>
            <a:r>
              <a:rPr lang="en-US" sz="2000" b="1" dirty="0"/>
              <a:t> parejas </a:t>
            </a:r>
            <a:r>
              <a:rPr lang="en-US" sz="2000" b="1" dirty="0" err="1"/>
              <a:t>misioneras</a:t>
            </a:r>
            <a:r>
              <a:rPr lang="en-US" sz="2000" b="1" dirty="0"/>
              <a:t> y G.P </a:t>
            </a:r>
            <a:r>
              <a:rPr lang="en-US" sz="2000" b="1" dirty="0" err="1"/>
              <a:t>en</a:t>
            </a:r>
            <a:r>
              <a:rPr lang="en-US" sz="2000" b="1" dirty="0"/>
              <a:t> las Iglesias 29</a:t>
            </a:r>
            <a:endParaRPr lang="es-PA" sz="2000" b="1" dirty="0"/>
          </a:p>
          <a:p>
            <a:pPr fontAlgn="t"/>
            <a:endParaRPr lang="es-PA" dirty="0"/>
          </a:p>
        </p:txBody>
      </p:sp>
      <p:sp>
        <p:nvSpPr>
          <p:cNvPr id="5" name="object 5"/>
          <p:cNvSpPr txBox="1"/>
          <p:nvPr/>
        </p:nvSpPr>
        <p:spPr>
          <a:xfrm>
            <a:off x="8249810" y="2145376"/>
            <a:ext cx="1413510" cy="542094"/>
          </a:xfrm>
          <a:prstGeom prst="rect">
            <a:avLst/>
          </a:prstGeom>
        </p:spPr>
        <p:txBody>
          <a:bodyPr vert="horz" wrap="square" lIns="0" tIns="8467" rIns="0" bIns="0" rtlCol="0">
            <a:spAutoFit/>
          </a:bodyPr>
          <a:lstStyle/>
          <a:p>
            <a:pPr marL="8467">
              <a:spcBef>
                <a:spcPts val="67"/>
              </a:spcBef>
            </a:pPr>
            <a:r>
              <a:rPr sz="3467" b="1" spc="-230" dirty="0">
                <a:solidFill>
                  <a:srgbClr val="FF0000"/>
                </a:solidFill>
                <a:latin typeface="Trebuchet MS"/>
                <a:cs typeface="Trebuchet MS"/>
              </a:rPr>
              <a:t>E</a:t>
            </a:r>
            <a:r>
              <a:rPr sz="3467" b="1" spc="120" dirty="0">
                <a:solidFill>
                  <a:srgbClr val="FF0000"/>
                </a:solidFill>
                <a:latin typeface="Trebuchet MS"/>
                <a:cs typeface="Trebuchet MS"/>
              </a:rPr>
              <a:t>N</a:t>
            </a:r>
            <a:r>
              <a:rPr sz="3467" b="1" spc="-230" dirty="0">
                <a:solidFill>
                  <a:srgbClr val="FF0000"/>
                </a:solidFill>
                <a:latin typeface="Trebuchet MS"/>
                <a:cs typeface="Trebuchet MS"/>
              </a:rPr>
              <a:t>E</a:t>
            </a:r>
            <a:r>
              <a:rPr sz="3467" b="1" spc="3" dirty="0">
                <a:solidFill>
                  <a:srgbClr val="FF0000"/>
                </a:solidFill>
                <a:latin typeface="Trebuchet MS"/>
                <a:cs typeface="Trebuchet MS"/>
              </a:rPr>
              <a:t>R</a:t>
            </a:r>
            <a:r>
              <a:rPr sz="3467" b="1" spc="497" dirty="0">
                <a:solidFill>
                  <a:srgbClr val="FF0000"/>
                </a:solidFill>
                <a:latin typeface="Trebuchet MS"/>
                <a:cs typeface="Trebuchet MS"/>
              </a:rPr>
              <a:t>O</a:t>
            </a:r>
            <a:endParaRPr sz="3467" dirty="0">
              <a:solidFill>
                <a:srgbClr val="FF0000"/>
              </a:solidFill>
              <a:latin typeface="Trebuchet MS"/>
              <a:cs typeface="Trebuchet MS"/>
            </a:endParaRPr>
          </a:p>
        </p:txBody>
      </p:sp>
      <p:sp>
        <p:nvSpPr>
          <p:cNvPr id="6" name="object 6"/>
          <p:cNvSpPr txBox="1"/>
          <p:nvPr/>
        </p:nvSpPr>
        <p:spPr>
          <a:xfrm>
            <a:off x="9377095" y="3759164"/>
            <a:ext cx="1855893" cy="542094"/>
          </a:xfrm>
          <a:prstGeom prst="rect">
            <a:avLst/>
          </a:prstGeom>
        </p:spPr>
        <p:txBody>
          <a:bodyPr vert="horz" wrap="square" lIns="0" tIns="8467" rIns="0" bIns="0" rtlCol="0">
            <a:spAutoFit/>
          </a:bodyPr>
          <a:lstStyle/>
          <a:p>
            <a:pPr marL="8467">
              <a:spcBef>
                <a:spcPts val="67"/>
              </a:spcBef>
            </a:pPr>
            <a:r>
              <a:rPr sz="3467" b="1" spc="-37" dirty="0">
                <a:solidFill>
                  <a:srgbClr val="FF0000"/>
                </a:solidFill>
                <a:latin typeface="Trebuchet MS"/>
                <a:cs typeface="Trebuchet MS"/>
              </a:rPr>
              <a:t>FEBRERO</a:t>
            </a:r>
            <a:endParaRPr sz="3467" dirty="0">
              <a:solidFill>
                <a:srgbClr val="FF0000"/>
              </a:solidFill>
              <a:latin typeface="Trebuchet MS"/>
              <a:cs typeface="Trebuchet MS"/>
            </a:endParaRPr>
          </a:p>
        </p:txBody>
      </p:sp>
      <p:sp>
        <p:nvSpPr>
          <p:cNvPr id="7" name="object 7"/>
          <p:cNvSpPr txBox="1"/>
          <p:nvPr/>
        </p:nvSpPr>
        <p:spPr>
          <a:xfrm>
            <a:off x="10292190" y="5372951"/>
            <a:ext cx="1667686" cy="542094"/>
          </a:xfrm>
          <a:prstGeom prst="rect">
            <a:avLst/>
          </a:prstGeom>
        </p:spPr>
        <p:txBody>
          <a:bodyPr vert="horz" wrap="square" lIns="0" tIns="8467" rIns="0" bIns="0" rtlCol="0">
            <a:spAutoFit/>
          </a:bodyPr>
          <a:lstStyle/>
          <a:p>
            <a:pPr marL="8467">
              <a:spcBef>
                <a:spcPts val="67"/>
              </a:spcBef>
            </a:pPr>
            <a:r>
              <a:rPr sz="3467" b="1" spc="240" dirty="0">
                <a:solidFill>
                  <a:srgbClr val="FF0000"/>
                </a:solidFill>
                <a:latin typeface="Trebuchet MS"/>
                <a:cs typeface="Trebuchet MS"/>
              </a:rPr>
              <a:t>M</a:t>
            </a:r>
            <a:r>
              <a:rPr sz="3467" b="1" spc="63" dirty="0">
                <a:solidFill>
                  <a:srgbClr val="FF0000"/>
                </a:solidFill>
                <a:latin typeface="Trebuchet MS"/>
                <a:cs typeface="Trebuchet MS"/>
              </a:rPr>
              <a:t>A</a:t>
            </a:r>
            <a:r>
              <a:rPr sz="3467" b="1" spc="3" dirty="0">
                <a:solidFill>
                  <a:srgbClr val="FF0000"/>
                </a:solidFill>
                <a:latin typeface="Trebuchet MS"/>
                <a:cs typeface="Trebuchet MS"/>
              </a:rPr>
              <a:t>R</a:t>
            </a:r>
            <a:r>
              <a:rPr sz="3467" b="1" spc="-93" dirty="0">
                <a:solidFill>
                  <a:srgbClr val="FF0000"/>
                </a:solidFill>
                <a:latin typeface="Trebuchet MS"/>
                <a:cs typeface="Trebuchet MS"/>
              </a:rPr>
              <a:t>Z</a:t>
            </a:r>
            <a:r>
              <a:rPr sz="3467" b="1" spc="497" dirty="0">
                <a:solidFill>
                  <a:srgbClr val="FF0000"/>
                </a:solidFill>
                <a:latin typeface="Trebuchet MS"/>
                <a:cs typeface="Trebuchet MS"/>
              </a:rPr>
              <a:t>O</a:t>
            </a:r>
            <a:endParaRPr sz="3467" dirty="0">
              <a:solidFill>
                <a:srgbClr val="FF0000"/>
              </a:solidFill>
              <a:latin typeface="Trebuchet MS"/>
              <a:cs typeface="Trebuchet MS"/>
            </a:endParaRPr>
          </a:p>
        </p:txBody>
      </p:sp>
      <p:sp>
        <p:nvSpPr>
          <p:cNvPr id="9" name="object 9"/>
          <p:cNvSpPr txBox="1"/>
          <p:nvPr/>
        </p:nvSpPr>
        <p:spPr>
          <a:xfrm>
            <a:off x="314793" y="3496879"/>
            <a:ext cx="8259581" cy="1128450"/>
          </a:xfrm>
          <a:prstGeom prst="rect">
            <a:avLst/>
          </a:prstGeom>
        </p:spPr>
        <p:txBody>
          <a:bodyPr vert="horz" wrap="square" lIns="0" tIns="7620" rIns="0" bIns="0" rtlCol="0">
            <a:spAutoFit/>
          </a:bodyPr>
          <a:lstStyle/>
          <a:p>
            <a:pPr marL="8467" marR="3387" algn="just">
              <a:lnSpc>
                <a:spcPct val="117100"/>
              </a:lnSpc>
              <a:spcBef>
                <a:spcPts val="60"/>
              </a:spcBef>
              <a:tabLst>
                <a:tab pos="4491368" algn="l"/>
              </a:tabLst>
            </a:pPr>
            <a:r>
              <a:rPr lang="en-US" sz="2100" spc="53" dirty="0" err="1">
                <a:latin typeface="Tahoma"/>
                <a:cs typeface="Tahoma"/>
              </a:rPr>
              <a:t>Yo</a:t>
            </a:r>
            <a:r>
              <a:rPr lang="en-US" sz="2100" spc="53" dirty="0">
                <a:latin typeface="Tahoma"/>
                <a:cs typeface="Tahoma"/>
              </a:rPr>
              <a:t> Ire a </a:t>
            </a:r>
            <a:r>
              <a:rPr lang="en-US" sz="2100" spc="53" dirty="0" err="1">
                <a:latin typeface="Tahoma"/>
                <a:cs typeface="Tahoma"/>
              </a:rPr>
              <a:t>Sembrar</a:t>
            </a:r>
            <a:r>
              <a:rPr lang="en-US" sz="2100" spc="53" dirty="0">
                <a:latin typeface="Tahoma"/>
                <a:cs typeface="Tahoma"/>
              </a:rPr>
              <a:t> </a:t>
            </a:r>
            <a:r>
              <a:rPr sz="2100" dirty="0">
                <a:latin typeface="Tahoma"/>
                <a:cs typeface="Tahoma"/>
              </a:rPr>
              <a:t>         </a:t>
            </a:r>
            <a:r>
              <a:rPr sz="2100" spc="53" dirty="0">
                <a:latin typeface="Tahoma"/>
                <a:cs typeface="Tahoma"/>
              </a:rPr>
              <a:t> </a:t>
            </a:r>
            <a:r>
              <a:rPr lang="en-US" sz="2100" spc="53" dirty="0">
                <a:latin typeface="Tahoma"/>
                <a:cs typeface="Tahoma"/>
              </a:rPr>
              <a:t>                             1-20</a:t>
            </a:r>
          </a:p>
          <a:p>
            <a:pPr marL="8467" marR="3387" algn="just">
              <a:lnSpc>
                <a:spcPct val="117100"/>
              </a:lnSpc>
              <a:spcBef>
                <a:spcPts val="60"/>
              </a:spcBef>
              <a:tabLst>
                <a:tab pos="4491368" algn="l"/>
              </a:tabLst>
            </a:pPr>
            <a:r>
              <a:rPr lang="en-US" sz="2100" spc="53" dirty="0" err="1">
                <a:latin typeface="Tahoma"/>
                <a:cs typeface="Tahoma"/>
              </a:rPr>
              <a:t>Campañas</a:t>
            </a:r>
            <a:r>
              <a:rPr lang="en-US" sz="2100" spc="53" dirty="0">
                <a:latin typeface="Tahoma"/>
                <a:cs typeface="Tahoma"/>
              </a:rPr>
              <a:t> por </a:t>
            </a:r>
            <a:r>
              <a:rPr lang="en-US" sz="2100" spc="53" dirty="0" err="1">
                <a:latin typeface="Tahoma"/>
                <a:cs typeface="Tahoma"/>
              </a:rPr>
              <a:t>ancianos</a:t>
            </a:r>
            <a:r>
              <a:rPr lang="en-US" sz="2100" spc="53" dirty="0">
                <a:latin typeface="Tahoma"/>
                <a:cs typeface="Tahoma"/>
              </a:rPr>
              <a:t>                               20 - 26</a:t>
            </a:r>
          </a:p>
          <a:p>
            <a:pPr marL="8467" marR="3387" algn="just">
              <a:lnSpc>
                <a:spcPct val="117100"/>
              </a:lnSpc>
              <a:spcBef>
                <a:spcPts val="60"/>
              </a:spcBef>
              <a:tabLst>
                <a:tab pos="4491368" algn="l"/>
              </a:tabLst>
            </a:pPr>
            <a:r>
              <a:rPr lang="en-US" sz="2100" spc="53" dirty="0" err="1">
                <a:latin typeface="Tahoma"/>
                <a:cs typeface="Tahoma"/>
              </a:rPr>
              <a:t>Bautismo</a:t>
            </a:r>
            <a:r>
              <a:rPr lang="en-US" sz="2100" spc="53" dirty="0">
                <a:latin typeface="Tahoma"/>
                <a:cs typeface="Tahoma"/>
              </a:rPr>
              <a:t> </a:t>
            </a:r>
            <a:r>
              <a:rPr lang="en-US" sz="2100" spc="53" dirty="0" err="1">
                <a:latin typeface="Tahoma"/>
                <a:cs typeface="Tahoma"/>
              </a:rPr>
              <a:t>en</a:t>
            </a:r>
            <a:r>
              <a:rPr lang="en-US" sz="2100" spc="53" dirty="0">
                <a:latin typeface="Tahoma"/>
                <a:cs typeface="Tahoma"/>
              </a:rPr>
              <a:t> </a:t>
            </a:r>
            <a:r>
              <a:rPr lang="en-US" sz="2100" spc="53" dirty="0" err="1">
                <a:latin typeface="Tahoma"/>
                <a:cs typeface="Tahoma"/>
              </a:rPr>
              <a:t>todas</a:t>
            </a:r>
            <a:r>
              <a:rPr lang="en-US" sz="2100" spc="53" dirty="0">
                <a:latin typeface="Tahoma"/>
                <a:cs typeface="Tahoma"/>
              </a:rPr>
              <a:t> las </a:t>
            </a:r>
            <a:r>
              <a:rPr lang="en-US" sz="2100" spc="53" dirty="0" err="1">
                <a:latin typeface="Tahoma"/>
                <a:cs typeface="Tahoma"/>
              </a:rPr>
              <a:t>congregaciones</a:t>
            </a:r>
            <a:r>
              <a:rPr lang="en-US" sz="2100" spc="53" dirty="0">
                <a:latin typeface="Tahoma"/>
                <a:cs typeface="Tahoma"/>
              </a:rPr>
              <a:t> ACPA.  26</a:t>
            </a:r>
          </a:p>
        </p:txBody>
      </p:sp>
      <p:sp>
        <p:nvSpPr>
          <p:cNvPr id="10" name="object 10"/>
          <p:cNvSpPr txBox="1"/>
          <p:nvPr/>
        </p:nvSpPr>
        <p:spPr>
          <a:xfrm>
            <a:off x="714192" y="5316886"/>
            <a:ext cx="8949128" cy="760273"/>
          </a:xfrm>
          <a:prstGeom prst="rect">
            <a:avLst/>
          </a:prstGeom>
        </p:spPr>
        <p:txBody>
          <a:bodyPr vert="horz" wrap="square" lIns="0" tIns="7620" rIns="0" bIns="0" rtlCol="0">
            <a:spAutoFit/>
          </a:bodyPr>
          <a:lstStyle/>
          <a:p>
            <a:pPr marL="8467" marR="3387">
              <a:lnSpc>
                <a:spcPct val="117100"/>
              </a:lnSpc>
              <a:spcBef>
                <a:spcPts val="60"/>
              </a:spcBef>
              <a:tabLst>
                <a:tab pos="4020174" algn="l"/>
                <a:tab pos="4436332" algn="l"/>
              </a:tabLst>
            </a:pPr>
            <a:r>
              <a:rPr sz="2100" spc="53" dirty="0" err="1">
                <a:latin typeface="Tahoma"/>
                <a:cs typeface="Tahoma"/>
              </a:rPr>
              <a:t>Campañas</a:t>
            </a:r>
            <a:r>
              <a:rPr sz="2100" spc="-97" dirty="0">
                <a:latin typeface="Tahoma"/>
                <a:cs typeface="Tahoma"/>
              </a:rPr>
              <a:t> </a:t>
            </a:r>
            <a:r>
              <a:rPr lang="en-US" sz="2100" spc="-13" dirty="0" err="1">
                <a:latin typeface="Tahoma"/>
                <a:cs typeface="Tahoma"/>
              </a:rPr>
              <a:t>Evangelisticas</a:t>
            </a:r>
            <a:r>
              <a:rPr lang="en-US" sz="2100" spc="-13" dirty="0">
                <a:latin typeface="Tahoma"/>
                <a:cs typeface="Tahoma"/>
              </a:rPr>
              <a:t> </a:t>
            </a:r>
            <a:r>
              <a:rPr lang="en-US" sz="2100" spc="-13" dirty="0" err="1">
                <a:latin typeface="Tahoma"/>
                <a:cs typeface="Tahoma"/>
              </a:rPr>
              <a:t>todos</a:t>
            </a:r>
            <a:r>
              <a:rPr lang="en-US" sz="2100" spc="-13" dirty="0">
                <a:latin typeface="Tahoma"/>
                <a:cs typeface="Tahoma"/>
              </a:rPr>
              <a:t> los </a:t>
            </a:r>
            <a:r>
              <a:rPr lang="en-US" sz="2100" spc="-13" dirty="0" err="1">
                <a:latin typeface="Tahoma"/>
                <a:cs typeface="Tahoma"/>
              </a:rPr>
              <a:t>departamentos</a:t>
            </a:r>
            <a:r>
              <a:rPr lang="en-US" sz="2100" spc="-13" dirty="0">
                <a:latin typeface="Tahoma"/>
                <a:cs typeface="Tahoma"/>
              </a:rPr>
              <a:t> </a:t>
            </a:r>
            <a:r>
              <a:rPr lang="en-US" sz="2100" spc="-13" dirty="0" err="1">
                <a:latin typeface="Tahoma"/>
                <a:cs typeface="Tahoma"/>
              </a:rPr>
              <a:t>involucrados</a:t>
            </a:r>
            <a:r>
              <a:rPr sz="2100" spc="-13" dirty="0">
                <a:latin typeface="Tahoma"/>
                <a:cs typeface="Tahoma"/>
              </a:rPr>
              <a:t>	</a:t>
            </a:r>
            <a:r>
              <a:rPr sz="2100" spc="33" dirty="0">
                <a:latin typeface="Tahoma"/>
                <a:cs typeface="Tahoma"/>
              </a:rPr>
              <a:t>12</a:t>
            </a:r>
            <a:r>
              <a:rPr lang="en-US" sz="2100" spc="33" dirty="0">
                <a:latin typeface="Tahoma"/>
                <a:cs typeface="Tahoma"/>
              </a:rPr>
              <a:t> - </a:t>
            </a:r>
            <a:r>
              <a:rPr sz="2100" spc="33" dirty="0">
                <a:latin typeface="Tahoma"/>
                <a:cs typeface="Tahoma"/>
              </a:rPr>
              <a:t>1</a:t>
            </a:r>
            <a:r>
              <a:rPr lang="en-US" sz="2100" spc="33" dirty="0">
                <a:latin typeface="Tahoma"/>
                <a:cs typeface="Tahoma"/>
              </a:rPr>
              <a:t>8</a:t>
            </a:r>
            <a:r>
              <a:rPr sz="2100" spc="33" dirty="0">
                <a:latin typeface="Tahoma"/>
                <a:cs typeface="Tahoma"/>
              </a:rPr>
              <a:t> </a:t>
            </a:r>
            <a:r>
              <a:rPr sz="2100" spc="-646" dirty="0">
                <a:latin typeface="Tahoma"/>
                <a:cs typeface="Tahoma"/>
              </a:rPr>
              <a:t> </a:t>
            </a:r>
            <a:endParaRPr sz="2100" dirty="0">
              <a:latin typeface="Tahoma"/>
              <a:cs typeface="Tahoma"/>
            </a:endParaRPr>
          </a:p>
          <a:p>
            <a:pPr marL="8467">
              <a:spcBef>
                <a:spcPts val="430"/>
              </a:spcBef>
              <a:tabLst>
                <a:tab pos="4425325" algn="l"/>
              </a:tabLst>
            </a:pPr>
            <a:r>
              <a:rPr sz="2100" spc="-7" dirty="0" err="1">
                <a:latin typeface="Tahoma"/>
                <a:cs typeface="Tahoma"/>
              </a:rPr>
              <a:t>Inicio</a:t>
            </a:r>
            <a:r>
              <a:rPr sz="2100" spc="-103" dirty="0">
                <a:latin typeface="Tahoma"/>
                <a:cs typeface="Tahoma"/>
              </a:rPr>
              <a:t> </a:t>
            </a:r>
            <a:r>
              <a:rPr sz="2100" spc="57" dirty="0" err="1">
                <a:latin typeface="Tahoma"/>
                <a:cs typeface="Tahoma"/>
              </a:rPr>
              <a:t>Campaña</a:t>
            </a:r>
            <a:r>
              <a:rPr lang="en-US" sz="2100" spc="-103" dirty="0">
                <a:latin typeface="Tahoma"/>
                <a:cs typeface="Tahoma"/>
              </a:rPr>
              <a:t>, No </a:t>
            </a:r>
            <a:r>
              <a:rPr lang="en-US" sz="2100" spc="-103" dirty="0" err="1">
                <a:latin typeface="Tahoma"/>
                <a:cs typeface="Tahoma"/>
              </a:rPr>
              <a:t>Te</a:t>
            </a:r>
            <a:r>
              <a:rPr lang="en-US" sz="2100" spc="-103" dirty="0">
                <a:latin typeface="Tahoma"/>
                <a:cs typeface="Tahoma"/>
              </a:rPr>
              <a:t> </a:t>
            </a:r>
            <a:r>
              <a:rPr lang="en-US" sz="2100" spc="-103" dirty="0" err="1">
                <a:latin typeface="Tahoma"/>
                <a:cs typeface="Tahoma"/>
              </a:rPr>
              <a:t>Rindas</a:t>
            </a:r>
            <a:r>
              <a:rPr lang="en-US" sz="2100" spc="-103" dirty="0">
                <a:latin typeface="Tahoma"/>
                <a:cs typeface="Tahoma"/>
              </a:rPr>
              <a:t> </a:t>
            </a:r>
            <a:r>
              <a:rPr lang="en-US" sz="2100" spc="-103" dirty="0" err="1">
                <a:latin typeface="Tahoma"/>
                <a:cs typeface="Tahoma"/>
              </a:rPr>
              <a:t>Aun</a:t>
            </a:r>
            <a:r>
              <a:rPr lang="en-US" sz="2100" spc="-103" dirty="0">
                <a:latin typeface="Tahoma"/>
                <a:cs typeface="Tahoma"/>
              </a:rPr>
              <a:t> Hay Esperanza                          </a:t>
            </a:r>
            <a:r>
              <a:rPr sz="2100" spc="30" dirty="0">
                <a:latin typeface="Tahoma"/>
                <a:cs typeface="Tahoma"/>
              </a:rPr>
              <a:t>	</a:t>
            </a:r>
            <a:r>
              <a:rPr sz="2100" spc="63" dirty="0">
                <a:latin typeface="Tahoma"/>
                <a:cs typeface="Tahoma"/>
              </a:rPr>
              <a:t>27</a:t>
            </a:r>
            <a:r>
              <a:rPr lang="en-US" sz="2100" spc="63" dirty="0">
                <a:latin typeface="Tahoma"/>
                <a:cs typeface="Tahoma"/>
              </a:rPr>
              <a:t> - 10</a:t>
            </a:r>
            <a:endParaRPr sz="2100" dirty="0">
              <a:latin typeface="Tahoma"/>
              <a:cs typeface="Tahoma"/>
            </a:endParaRPr>
          </a:p>
        </p:txBody>
      </p:sp>
      <p:pic>
        <p:nvPicPr>
          <p:cNvPr id="12" name="Imagen 11">
            <a:extLst>
              <a:ext uri="{FF2B5EF4-FFF2-40B4-BE49-F238E27FC236}">
                <a16:creationId xmlns:a16="http://schemas.microsoft.com/office/drawing/2014/main" id="{551191A7-B07E-ED4C-BDD4-D5B84CC4BD92}"/>
              </a:ext>
            </a:extLst>
          </p:cNvPr>
          <p:cNvPicPr>
            <a:picLocks noChangeAspect="1"/>
          </p:cNvPicPr>
          <p:nvPr/>
        </p:nvPicPr>
        <p:blipFill>
          <a:blip r:embed="rId2"/>
          <a:stretch>
            <a:fillRect/>
          </a:stretch>
        </p:blipFill>
        <p:spPr>
          <a:xfrm>
            <a:off x="11100425" y="67393"/>
            <a:ext cx="859451" cy="542094"/>
          </a:xfrm>
          <a:prstGeom prst="rect">
            <a:avLst/>
          </a:prstGeom>
        </p:spPr>
      </p:pic>
      <p:sp>
        <p:nvSpPr>
          <p:cNvPr id="15" name="Rectángulo 14">
            <a:extLst>
              <a:ext uri="{FF2B5EF4-FFF2-40B4-BE49-F238E27FC236}">
                <a16:creationId xmlns:a16="http://schemas.microsoft.com/office/drawing/2014/main" id="{3C1CAD3F-1871-3E4C-AB40-5624052177D7}"/>
              </a:ext>
            </a:extLst>
          </p:cNvPr>
          <p:cNvSpPr/>
          <p:nvPr/>
        </p:nvSpPr>
        <p:spPr>
          <a:xfrm>
            <a:off x="112658" y="-225357"/>
            <a:ext cx="6096000" cy="1605696"/>
          </a:xfrm>
          <a:prstGeom prst="rect">
            <a:avLst/>
          </a:prstGeom>
        </p:spPr>
        <p:txBody>
          <a:bodyPr>
            <a:spAutoFit/>
          </a:bodyPr>
          <a:lstStyle/>
          <a:p>
            <a:pPr marL="12700">
              <a:lnSpc>
                <a:spcPts val="8125"/>
              </a:lnSpc>
              <a:spcBef>
                <a:spcPts val="100"/>
              </a:spcBef>
            </a:pPr>
            <a:r>
              <a:rPr lang="es-PA" sz="4400" b="1" spc="-355" dirty="0"/>
              <a:t>1</a:t>
            </a:r>
            <a:r>
              <a:rPr lang="es-PA" sz="4400" b="1" spc="-235" dirty="0"/>
              <a:t> </a:t>
            </a:r>
            <a:r>
              <a:rPr lang="es-PA" sz="4400" b="1" spc="175" dirty="0"/>
              <a:t>Trimestre</a:t>
            </a:r>
          </a:p>
          <a:p>
            <a:pPr marL="436245">
              <a:lnSpc>
                <a:spcPts val="4225"/>
              </a:lnSpc>
            </a:pPr>
            <a:r>
              <a:rPr lang="es-PA" sz="2800" b="1" spc="155" dirty="0">
                <a:cs typeface="Trebuchet MS"/>
              </a:rPr>
              <a:t>CALENDARIO</a:t>
            </a:r>
            <a:r>
              <a:rPr lang="es-PA" sz="2800" b="1" spc="-80" dirty="0">
                <a:cs typeface="Trebuchet MS"/>
              </a:rPr>
              <a:t> </a:t>
            </a:r>
            <a:r>
              <a:rPr lang="es-PA" sz="2800" b="1" spc="-75" dirty="0">
                <a:cs typeface="Trebuchet MS"/>
              </a:rPr>
              <a:t>ACPA </a:t>
            </a:r>
            <a:r>
              <a:rPr lang="es-PA" sz="2800" b="1" spc="-155" dirty="0">
                <a:cs typeface="Trebuchet MS"/>
              </a:rPr>
              <a:t>2022</a:t>
            </a:r>
            <a:endParaRPr lang="es-PA" sz="28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208658" y="205894"/>
            <a:ext cx="4732867" cy="265095"/>
          </a:xfrm>
          <a:prstGeom prst="rect">
            <a:avLst/>
          </a:prstGeom>
        </p:spPr>
        <p:txBody>
          <a:bodyPr vert="horz" wrap="square" lIns="0" tIns="8467" rIns="0" bIns="0" rtlCol="0">
            <a:spAutoFit/>
          </a:bodyPr>
          <a:lstStyle/>
          <a:p>
            <a:pPr marL="8467">
              <a:spcBef>
                <a:spcPts val="67"/>
              </a:spcBef>
            </a:pPr>
            <a:r>
              <a:rPr sz="1667" spc="-3" dirty="0" err="1">
                <a:latin typeface="Tahoma"/>
                <a:cs typeface="Tahoma"/>
              </a:rPr>
              <a:t>A</a:t>
            </a:r>
            <a:r>
              <a:rPr sz="1667" spc="27" dirty="0" err="1">
                <a:latin typeface="Tahoma"/>
                <a:cs typeface="Tahoma"/>
              </a:rPr>
              <a:t>s</a:t>
            </a:r>
            <a:r>
              <a:rPr sz="1667" spc="67" dirty="0" err="1">
                <a:latin typeface="Tahoma"/>
                <a:cs typeface="Tahoma"/>
              </a:rPr>
              <a:t>o</a:t>
            </a:r>
            <a:r>
              <a:rPr sz="1667" spc="17" dirty="0" err="1">
                <a:latin typeface="Tahoma"/>
                <a:cs typeface="Tahoma"/>
              </a:rPr>
              <a:t>c</a:t>
            </a:r>
            <a:r>
              <a:rPr sz="1667" spc="-7" dirty="0" err="1">
                <a:latin typeface="Tahoma"/>
                <a:cs typeface="Tahoma"/>
              </a:rPr>
              <a:t>i</a:t>
            </a:r>
            <a:r>
              <a:rPr sz="1667" spc="3" dirty="0" err="1">
                <a:latin typeface="Tahoma"/>
                <a:cs typeface="Tahoma"/>
              </a:rPr>
              <a:t>a</a:t>
            </a:r>
            <a:r>
              <a:rPr sz="1667" spc="17" dirty="0" err="1">
                <a:latin typeface="Tahoma"/>
                <a:cs typeface="Tahoma"/>
              </a:rPr>
              <a:t>c</a:t>
            </a:r>
            <a:r>
              <a:rPr sz="1667" spc="-7" dirty="0" err="1">
                <a:latin typeface="Tahoma"/>
                <a:cs typeface="Tahoma"/>
              </a:rPr>
              <a:t>i</a:t>
            </a:r>
            <a:r>
              <a:rPr sz="1667" spc="67" dirty="0" err="1">
                <a:latin typeface="Tahoma"/>
                <a:cs typeface="Tahoma"/>
              </a:rPr>
              <a:t>ó</a:t>
            </a:r>
            <a:r>
              <a:rPr sz="1667" spc="53" dirty="0" err="1">
                <a:latin typeface="Tahoma"/>
                <a:cs typeface="Tahoma"/>
              </a:rPr>
              <a:t>n</a:t>
            </a:r>
            <a:r>
              <a:rPr sz="1667" spc="-90" dirty="0">
                <a:latin typeface="Tahoma"/>
                <a:cs typeface="Tahoma"/>
              </a:rPr>
              <a:t> </a:t>
            </a:r>
            <a:r>
              <a:rPr sz="1667" spc="30" dirty="0">
                <a:latin typeface="Tahoma"/>
                <a:cs typeface="Tahoma"/>
              </a:rPr>
              <a:t>C</a:t>
            </a:r>
            <a:r>
              <a:rPr sz="1667" spc="33" dirty="0">
                <a:latin typeface="Tahoma"/>
                <a:cs typeface="Tahoma"/>
              </a:rPr>
              <a:t>e</a:t>
            </a:r>
            <a:r>
              <a:rPr sz="1667" spc="50" dirty="0">
                <a:latin typeface="Tahoma"/>
                <a:cs typeface="Tahoma"/>
              </a:rPr>
              <a:t>n</a:t>
            </a:r>
            <a:r>
              <a:rPr sz="1667" dirty="0">
                <a:latin typeface="Tahoma"/>
                <a:cs typeface="Tahoma"/>
              </a:rPr>
              <a:t>t</a:t>
            </a:r>
            <a:r>
              <a:rPr sz="1667" spc="43" dirty="0">
                <a:latin typeface="Tahoma"/>
                <a:cs typeface="Tahoma"/>
              </a:rPr>
              <a:t>r</a:t>
            </a:r>
            <a:r>
              <a:rPr sz="1667" spc="3" dirty="0">
                <a:latin typeface="Tahoma"/>
                <a:cs typeface="Tahoma"/>
              </a:rPr>
              <a:t>a</a:t>
            </a:r>
            <a:r>
              <a:rPr sz="1667" spc="-7" dirty="0">
                <a:latin typeface="Tahoma"/>
                <a:cs typeface="Tahoma"/>
              </a:rPr>
              <a:t>l</a:t>
            </a:r>
            <a:r>
              <a:rPr sz="1667" spc="-90" dirty="0">
                <a:latin typeface="Tahoma"/>
                <a:cs typeface="Tahoma"/>
              </a:rPr>
              <a:t> </a:t>
            </a:r>
            <a:r>
              <a:rPr sz="1667" spc="50" dirty="0">
                <a:latin typeface="Tahoma"/>
                <a:cs typeface="Tahoma"/>
              </a:rPr>
              <a:t>P</a:t>
            </a:r>
            <a:r>
              <a:rPr sz="1667" spc="3" dirty="0">
                <a:latin typeface="Tahoma"/>
                <a:cs typeface="Tahoma"/>
              </a:rPr>
              <a:t>a</a:t>
            </a:r>
            <a:r>
              <a:rPr sz="1667" spc="50" dirty="0">
                <a:latin typeface="Tahoma"/>
                <a:cs typeface="Tahoma"/>
              </a:rPr>
              <a:t>n</a:t>
            </a:r>
            <a:r>
              <a:rPr sz="1667" spc="3" dirty="0">
                <a:latin typeface="Tahoma"/>
                <a:cs typeface="Tahoma"/>
              </a:rPr>
              <a:t>a</a:t>
            </a:r>
            <a:r>
              <a:rPr sz="1667" spc="67" dirty="0">
                <a:latin typeface="Tahoma"/>
                <a:cs typeface="Tahoma"/>
              </a:rPr>
              <a:t>m</a:t>
            </a:r>
            <a:r>
              <a:rPr sz="1667" spc="33" dirty="0">
                <a:latin typeface="Tahoma"/>
                <a:cs typeface="Tahoma"/>
              </a:rPr>
              <a:t>e</a:t>
            </a:r>
            <a:r>
              <a:rPr sz="1667" spc="50" dirty="0">
                <a:latin typeface="Tahoma"/>
                <a:cs typeface="Tahoma"/>
              </a:rPr>
              <a:t>ñ</a:t>
            </a:r>
            <a:r>
              <a:rPr sz="1667" spc="7" dirty="0">
                <a:latin typeface="Tahoma"/>
                <a:cs typeface="Tahoma"/>
              </a:rPr>
              <a:t>a</a:t>
            </a:r>
            <a:endParaRPr sz="1667" dirty="0">
              <a:latin typeface="Tahoma"/>
              <a:cs typeface="Tahoma"/>
            </a:endParaRPr>
          </a:p>
        </p:txBody>
      </p:sp>
      <p:sp>
        <p:nvSpPr>
          <p:cNvPr id="3" name="object 3"/>
          <p:cNvSpPr/>
          <p:nvPr/>
        </p:nvSpPr>
        <p:spPr>
          <a:xfrm>
            <a:off x="0" y="1676865"/>
            <a:ext cx="10079990" cy="4840817"/>
          </a:xfrm>
          <a:custGeom>
            <a:avLst/>
            <a:gdLst/>
            <a:ahLst/>
            <a:cxnLst/>
            <a:rect l="l" t="t" r="r" b="b"/>
            <a:pathLst>
              <a:path w="15119985" h="7261225">
                <a:moveTo>
                  <a:pt x="11907850" y="1200683"/>
                </a:moveTo>
                <a:lnTo>
                  <a:pt x="11272469" y="107937"/>
                </a:lnTo>
                <a:lnTo>
                  <a:pt x="0" y="107937"/>
                </a:lnTo>
                <a:lnTo>
                  <a:pt x="0" y="2293442"/>
                </a:lnTo>
                <a:lnTo>
                  <a:pt x="11272469" y="2293442"/>
                </a:lnTo>
                <a:lnTo>
                  <a:pt x="11907850" y="1200683"/>
                </a:lnTo>
                <a:close/>
              </a:path>
              <a:path w="15119985" h="7261225">
                <a:moveTo>
                  <a:pt x="12050954" y="1210576"/>
                </a:moveTo>
                <a:lnTo>
                  <a:pt x="11347171" y="0"/>
                </a:lnTo>
                <a:lnTo>
                  <a:pt x="0" y="0"/>
                </a:lnTo>
                <a:lnTo>
                  <a:pt x="0" y="17995"/>
                </a:lnTo>
                <a:lnTo>
                  <a:pt x="11337277" y="17995"/>
                </a:lnTo>
                <a:lnTo>
                  <a:pt x="12030253" y="1209675"/>
                </a:lnTo>
                <a:lnTo>
                  <a:pt x="11337277" y="2401366"/>
                </a:lnTo>
                <a:lnTo>
                  <a:pt x="0" y="2401366"/>
                </a:lnTo>
                <a:lnTo>
                  <a:pt x="0" y="2419350"/>
                </a:lnTo>
                <a:lnTo>
                  <a:pt x="11347171" y="2419350"/>
                </a:lnTo>
                <a:lnTo>
                  <a:pt x="12048249" y="1215974"/>
                </a:lnTo>
                <a:lnTo>
                  <a:pt x="12050954" y="1210576"/>
                </a:lnTo>
                <a:close/>
              </a:path>
              <a:path w="15119985" h="7261225">
                <a:moveTo>
                  <a:pt x="13617677" y="3621367"/>
                </a:moveTo>
                <a:lnTo>
                  <a:pt x="12982486" y="2528608"/>
                </a:lnTo>
                <a:lnTo>
                  <a:pt x="0" y="2528608"/>
                </a:lnTo>
                <a:lnTo>
                  <a:pt x="0" y="4714125"/>
                </a:lnTo>
                <a:lnTo>
                  <a:pt x="12982486" y="4714125"/>
                </a:lnTo>
                <a:lnTo>
                  <a:pt x="13617677" y="3621367"/>
                </a:lnTo>
                <a:close/>
              </a:path>
              <a:path w="15119985" h="7261225">
                <a:moveTo>
                  <a:pt x="13760730" y="3631260"/>
                </a:moveTo>
                <a:lnTo>
                  <a:pt x="13057162" y="2420683"/>
                </a:lnTo>
                <a:lnTo>
                  <a:pt x="0" y="2420683"/>
                </a:lnTo>
                <a:lnTo>
                  <a:pt x="0" y="2438679"/>
                </a:lnTo>
                <a:lnTo>
                  <a:pt x="13047256" y="2438679"/>
                </a:lnTo>
                <a:lnTo>
                  <a:pt x="13740041" y="3630358"/>
                </a:lnTo>
                <a:lnTo>
                  <a:pt x="13047256" y="4822050"/>
                </a:lnTo>
                <a:lnTo>
                  <a:pt x="0" y="4822050"/>
                </a:lnTo>
                <a:lnTo>
                  <a:pt x="0" y="4840033"/>
                </a:lnTo>
                <a:lnTo>
                  <a:pt x="13057162" y="4840033"/>
                </a:lnTo>
                <a:lnTo>
                  <a:pt x="13758037" y="3636657"/>
                </a:lnTo>
                <a:lnTo>
                  <a:pt x="13760730" y="3631260"/>
                </a:lnTo>
                <a:close/>
              </a:path>
              <a:path w="15119985" h="7261225">
                <a:moveTo>
                  <a:pt x="14976729" y="6042050"/>
                </a:moveTo>
                <a:lnTo>
                  <a:pt x="14341450" y="4949291"/>
                </a:lnTo>
                <a:lnTo>
                  <a:pt x="0" y="4949291"/>
                </a:lnTo>
                <a:lnTo>
                  <a:pt x="0" y="7134796"/>
                </a:lnTo>
                <a:lnTo>
                  <a:pt x="14341450" y="7134796"/>
                </a:lnTo>
                <a:lnTo>
                  <a:pt x="14976729" y="6042050"/>
                </a:lnTo>
                <a:close/>
              </a:path>
              <a:path w="15119985" h="7261225">
                <a:moveTo>
                  <a:pt x="15119807" y="6051943"/>
                </a:moveTo>
                <a:lnTo>
                  <a:pt x="14416138" y="4841367"/>
                </a:lnTo>
                <a:lnTo>
                  <a:pt x="0" y="4841367"/>
                </a:lnTo>
                <a:lnTo>
                  <a:pt x="0" y="4859350"/>
                </a:lnTo>
                <a:lnTo>
                  <a:pt x="14406245" y="4859350"/>
                </a:lnTo>
                <a:lnTo>
                  <a:pt x="15099106" y="6051042"/>
                </a:lnTo>
                <a:lnTo>
                  <a:pt x="14406245" y="7242734"/>
                </a:lnTo>
                <a:lnTo>
                  <a:pt x="0" y="7242734"/>
                </a:lnTo>
                <a:lnTo>
                  <a:pt x="0" y="7260717"/>
                </a:lnTo>
                <a:lnTo>
                  <a:pt x="14416138" y="7260717"/>
                </a:lnTo>
                <a:lnTo>
                  <a:pt x="15117102" y="6057341"/>
                </a:lnTo>
                <a:lnTo>
                  <a:pt x="15119807" y="6051943"/>
                </a:lnTo>
                <a:close/>
              </a:path>
            </a:pathLst>
          </a:custGeom>
          <a:solidFill>
            <a:srgbClr val="4186BE"/>
          </a:solidFill>
        </p:spPr>
        <p:txBody>
          <a:bodyPr wrap="square" lIns="0" tIns="0" rIns="0" bIns="0" rtlCol="0"/>
          <a:lstStyle/>
          <a:p>
            <a:endParaRPr sz="1200" dirty="0"/>
          </a:p>
        </p:txBody>
      </p:sp>
      <p:sp>
        <p:nvSpPr>
          <p:cNvPr id="5" name="object 5"/>
          <p:cNvSpPr txBox="1"/>
          <p:nvPr/>
        </p:nvSpPr>
        <p:spPr>
          <a:xfrm>
            <a:off x="8334860" y="2145377"/>
            <a:ext cx="1745129" cy="542094"/>
          </a:xfrm>
          <a:prstGeom prst="rect">
            <a:avLst/>
          </a:prstGeom>
        </p:spPr>
        <p:txBody>
          <a:bodyPr vert="horz" wrap="square" lIns="0" tIns="8467" rIns="0" bIns="0" rtlCol="0">
            <a:spAutoFit/>
          </a:bodyPr>
          <a:lstStyle/>
          <a:p>
            <a:pPr marL="8467">
              <a:spcBef>
                <a:spcPts val="67"/>
              </a:spcBef>
            </a:pPr>
            <a:r>
              <a:rPr lang="es-PA" sz="3467" b="1" spc="413" dirty="0">
                <a:solidFill>
                  <a:srgbClr val="FF0000"/>
                </a:solidFill>
                <a:latin typeface="Trebuchet MS"/>
                <a:cs typeface="Trebuchet MS"/>
              </a:rPr>
              <a:t>A</a:t>
            </a:r>
            <a:r>
              <a:rPr lang="es-PA" sz="3467" b="1" spc="83" dirty="0">
                <a:solidFill>
                  <a:srgbClr val="FF0000"/>
                </a:solidFill>
                <a:latin typeface="Trebuchet MS"/>
                <a:cs typeface="Trebuchet MS"/>
              </a:rPr>
              <a:t>B</a:t>
            </a:r>
            <a:r>
              <a:rPr lang="es-PA" sz="3467" b="1" spc="3" dirty="0">
                <a:solidFill>
                  <a:srgbClr val="FF0000"/>
                </a:solidFill>
                <a:latin typeface="Trebuchet MS"/>
                <a:cs typeface="Trebuchet MS"/>
              </a:rPr>
              <a:t>R</a:t>
            </a:r>
            <a:r>
              <a:rPr lang="es-PA" sz="3467" b="1" spc="87" dirty="0">
                <a:solidFill>
                  <a:srgbClr val="FF0000"/>
                </a:solidFill>
                <a:latin typeface="Trebuchet MS"/>
                <a:cs typeface="Trebuchet MS"/>
              </a:rPr>
              <a:t>I</a:t>
            </a:r>
            <a:r>
              <a:rPr lang="es-PA" sz="3467" b="1" spc="-210" dirty="0">
                <a:solidFill>
                  <a:srgbClr val="FF0000"/>
                </a:solidFill>
                <a:latin typeface="Trebuchet MS"/>
                <a:cs typeface="Trebuchet MS"/>
              </a:rPr>
              <a:t>L</a:t>
            </a:r>
            <a:endParaRPr lang="es-PA" sz="3467" dirty="0">
              <a:solidFill>
                <a:srgbClr val="FF0000"/>
              </a:solidFill>
              <a:latin typeface="Trebuchet MS"/>
              <a:cs typeface="Trebuchet MS"/>
            </a:endParaRPr>
          </a:p>
        </p:txBody>
      </p:sp>
      <p:sp>
        <p:nvSpPr>
          <p:cNvPr id="6" name="object 6"/>
          <p:cNvSpPr txBox="1"/>
          <p:nvPr/>
        </p:nvSpPr>
        <p:spPr>
          <a:xfrm>
            <a:off x="9301772" y="3759166"/>
            <a:ext cx="1639753" cy="542094"/>
          </a:xfrm>
          <a:prstGeom prst="rect">
            <a:avLst/>
          </a:prstGeom>
        </p:spPr>
        <p:txBody>
          <a:bodyPr vert="horz" wrap="square" lIns="0" tIns="8467" rIns="0" bIns="0" rtlCol="0">
            <a:spAutoFit/>
          </a:bodyPr>
          <a:lstStyle/>
          <a:p>
            <a:pPr marL="8467">
              <a:spcBef>
                <a:spcPts val="67"/>
              </a:spcBef>
            </a:pPr>
            <a:r>
              <a:rPr lang="es-PA" sz="3467" b="1" spc="-157" dirty="0">
                <a:solidFill>
                  <a:srgbClr val="FF0000"/>
                </a:solidFill>
                <a:latin typeface="Trebuchet MS"/>
                <a:cs typeface="Trebuchet MS"/>
              </a:rPr>
              <a:t>M</a:t>
            </a:r>
            <a:r>
              <a:rPr lang="es-PA" sz="3467" b="1" spc="413" dirty="0">
                <a:solidFill>
                  <a:srgbClr val="FF0000"/>
                </a:solidFill>
                <a:latin typeface="Trebuchet MS"/>
                <a:cs typeface="Trebuchet MS"/>
              </a:rPr>
              <a:t>A</a:t>
            </a:r>
            <a:r>
              <a:rPr lang="es-PA" sz="3467" b="1" spc="120" dirty="0">
                <a:solidFill>
                  <a:srgbClr val="FF0000"/>
                </a:solidFill>
                <a:latin typeface="Trebuchet MS"/>
                <a:cs typeface="Trebuchet MS"/>
              </a:rPr>
              <a:t>Y</a:t>
            </a:r>
            <a:r>
              <a:rPr lang="es-PA" sz="3467" b="1" spc="497" dirty="0">
                <a:solidFill>
                  <a:srgbClr val="FF0000"/>
                </a:solidFill>
                <a:latin typeface="Trebuchet MS"/>
                <a:cs typeface="Trebuchet MS"/>
              </a:rPr>
              <a:t>O</a:t>
            </a:r>
            <a:endParaRPr lang="es-PA" sz="3467" dirty="0">
              <a:solidFill>
                <a:srgbClr val="FF0000"/>
              </a:solidFill>
              <a:latin typeface="Trebuchet MS"/>
              <a:cs typeface="Trebuchet MS"/>
            </a:endParaRPr>
          </a:p>
        </p:txBody>
      </p:sp>
      <p:sp>
        <p:nvSpPr>
          <p:cNvPr id="7" name="object 7"/>
          <p:cNvSpPr txBox="1"/>
          <p:nvPr/>
        </p:nvSpPr>
        <p:spPr>
          <a:xfrm>
            <a:off x="10187153" y="5372952"/>
            <a:ext cx="1333923" cy="542094"/>
          </a:xfrm>
          <a:prstGeom prst="rect">
            <a:avLst/>
          </a:prstGeom>
        </p:spPr>
        <p:txBody>
          <a:bodyPr vert="horz" wrap="square" lIns="0" tIns="8467" rIns="0" bIns="0" rtlCol="0">
            <a:spAutoFit/>
          </a:bodyPr>
          <a:lstStyle/>
          <a:p>
            <a:pPr marL="8467">
              <a:spcBef>
                <a:spcPts val="67"/>
              </a:spcBef>
            </a:pPr>
            <a:r>
              <a:rPr sz="3467" b="1" spc="-240" dirty="0">
                <a:solidFill>
                  <a:srgbClr val="FF0000"/>
                </a:solidFill>
                <a:latin typeface="Trebuchet MS"/>
                <a:cs typeface="Trebuchet MS"/>
              </a:rPr>
              <a:t>J</a:t>
            </a:r>
            <a:r>
              <a:rPr sz="3467" b="1" spc="-27" dirty="0">
                <a:solidFill>
                  <a:srgbClr val="FF0000"/>
                </a:solidFill>
                <a:latin typeface="Trebuchet MS"/>
                <a:cs typeface="Trebuchet MS"/>
              </a:rPr>
              <a:t>U</a:t>
            </a:r>
            <a:r>
              <a:rPr sz="3467" b="1" spc="120" dirty="0">
                <a:solidFill>
                  <a:srgbClr val="FF0000"/>
                </a:solidFill>
                <a:latin typeface="Trebuchet MS"/>
                <a:cs typeface="Trebuchet MS"/>
              </a:rPr>
              <a:t>N</a:t>
            </a:r>
            <a:r>
              <a:rPr sz="3467" b="1" spc="87" dirty="0">
                <a:solidFill>
                  <a:srgbClr val="FF0000"/>
                </a:solidFill>
                <a:latin typeface="Trebuchet MS"/>
                <a:cs typeface="Trebuchet MS"/>
              </a:rPr>
              <a:t>I</a:t>
            </a:r>
            <a:r>
              <a:rPr sz="3467" b="1" spc="497" dirty="0">
                <a:solidFill>
                  <a:srgbClr val="FF0000"/>
                </a:solidFill>
                <a:latin typeface="Trebuchet MS"/>
                <a:cs typeface="Trebuchet MS"/>
              </a:rPr>
              <a:t>O</a:t>
            </a:r>
            <a:endParaRPr sz="3467" dirty="0">
              <a:solidFill>
                <a:srgbClr val="FF0000"/>
              </a:solidFill>
              <a:latin typeface="Trebuchet MS"/>
              <a:cs typeface="Trebuchet MS"/>
            </a:endParaRPr>
          </a:p>
        </p:txBody>
      </p:sp>
      <p:sp>
        <p:nvSpPr>
          <p:cNvPr id="8" name="object 8"/>
          <p:cNvSpPr txBox="1"/>
          <p:nvPr/>
        </p:nvSpPr>
        <p:spPr>
          <a:xfrm>
            <a:off x="161278" y="1817789"/>
            <a:ext cx="7483706" cy="1624441"/>
          </a:xfrm>
          <a:prstGeom prst="rect">
            <a:avLst/>
          </a:prstGeom>
        </p:spPr>
        <p:txBody>
          <a:bodyPr vert="horz" wrap="square" lIns="0" tIns="8467" rIns="0" bIns="0" rtlCol="0">
            <a:spAutoFit/>
          </a:bodyPr>
          <a:lstStyle/>
          <a:p>
            <a:pPr marL="8467" marR="3387" algn="just">
              <a:lnSpc>
                <a:spcPct val="115799"/>
              </a:lnSpc>
              <a:spcBef>
                <a:spcPts val="67"/>
              </a:spcBef>
              <a:tabLst>
                <a:tab pos="5210224" algn="l"/>
                <a:tab pos="5246632" algn="l"/>
              </a:tabLst>
            </a:pPr>
            <a:r>
              <a:rPr lang="en-US" sz="2267" spc="43" dirty="0">
                <a:solidFill>
                  <a:srgbClr val="FFFFFF"/>
                </a:solidFill>
                <a:latin typeface="Tahoma"/>
                <a:cs typeface="Tahoma"/>
              </a:rPr>
              <a:t>Plan ORAD sin </a:t>
            </a:r>
            <a:r>
              <a:rPr lang="en-US" sz="2267" spc="43" dirty="0" err="1">
                <a:solidFill>
                  <a:srgbClr val="FFFFFF"/>
                </a:solidFill>
                <a:latin typeface="Tahoma"/>
                <a:cs typeface="Tahoma"/>
              </a:rPr>
              <a:t>cesar</a:t>
            </a:r>
            <a:r>
              <a:rPr lang="en-US" sz="2267" spc="43" dirty="0">
                <a:solidFill>
                  <a:srgbClr val="FFFFFF"/>
                </a:solidFill>
                <a:latin typeface="Tahoma"/>
                <a:cs typeface="Tahoma"/>
              </a:rPr>
              <a:t> por la campana </a:t>
            </a:r>
            <a:r>
              <a:rPr lang="en-US" sz="2267" spc="43" dirty="0" err="1">
                <a:solidFill>
                  <a:srgbClr val="FFFFFF"/>
                </a:solidFill>
                <a:latin typeface="Tahoma"/>
                <a:cs typeface="Tahoma"/>
              </a:rPr>
              <a:t>evangelistica</a:t>
            </a:r>
            <a:r>
              <a:rPr lang="en-US" sz="2267" spc="43" dirty="0">
                <a:solidFill>
                  <a:srgbClr val="FFFFFF"/>
                </a:solidFill>
                <a:latin typeface="Tahoma"/>
                <a:cs typeface="Tahoma"/>
              </a:rPr>
              <a:t> 1- 30</a:t>
            </a:r>
          </a:p>
          <a:p>
            <a:pPr marL="8467" marR="3387" algn="just">
              <a:lnSpc>
                <a:spcPct val="115799"/>
              </a:lnSpc>
              <a:spcBef>
                <a:spcPts val="67"/>
              </a:spcBef>
              <a:tabLst>
                <a:tab pos="5210224" algn="l"/>
                <a:tab pos="5246632" algn="l"/>
              </a:tabLst>
            </a:pPr>
            <a:r>
              <a:rPr sz="2267" spc="43" dirty="0" err="1">
                <a:solidFill>
                  <a:srgbClr val="FFFFFF"/>
                </a:solidFill>
                <a:latin typeface="Tahoma"/>
                <a:cs typeface="Tahoma"/>
              </a:rPr>
              <a:t>Cierre</a:t>
            </a:r>
            <a:r>
              <a:rPr sz="2267" spc="-113" dirty="0">
                <a:solidFill>
                  <a:srgbClr val="FFFFFF"/>
                </a:solidFill>
                <a:latin typeface="Tahoma"/>
                <a:cs typeface="Tahoma"/>
              </a:rPr>
              <a:t> </a:t>
            </a:r>
            <a:r>
              <a:rPr sz="2267" spc="43" dirty="0" err="1">
                <a:solidFill>
                  <a:srgbClr val="FFFFFF"/>
                </a:solidFill>
                <a:latin typeface="Tahoma"/>
                <a:cs typeface="Tahoma"/>
              </a:rPr>
              <a:t>Campaña</a:t>
            </a:r>
            <a:r>
              <a:rPr sz="2267" spc="-113" dirty="0">
                <a:solidFill>
                  <a:srgbClr val="FFFFFF"/>
                </a:solidFill>
                <a:latin typeface="Tahoma"/>
                <a:cs typeface="Tahoma"/>
              </a:rPr>
              <a:t> </a:t>
            </a:r>
            <a:r>
              <a:rPr lang="en-US" sz="2267" spc="-7" dirty="0">
                <a:solidFill>
                  <a:srgbClr val="FFFFFF"/>
                </a:solidFill>
                <a:latin typeface="Tahoma"/>
                <a:cs typeface="Tahoma"/>
              </a:rPr>
              <a:t>No </a:t>
            </a:r>
            <a:r>
              <a:rPr lang="en-US" sz="2267" spc="-7" dirty="0" err="1">
                <a:solidFill>
                  <a:srgbClr val="FFFFFF"/>
                </a:solidFill>
                <a:latin typeface="Tahoma"/>
                <a:cs typeface="Tahoma"/>
              </a:rPr>
              <a:t>Te</a:t>
            </a:r>
            <a:r>
              <a:rPr lang="en-US" sz="2267" spc="-7" dirty="0">
                <a:solidFill>
                  <a:srgbClr val="FFFFFF"/>
                </a:solidFill>
                <a:latin typeface="Tahoma"/>
                <a:cs typeface="Tahoma"/>
              </a:rPr>
              <a:t> </a:t>
            </a:r>
            <a:r>
              <a:rPr lang="en-US" sz="2267" spc="-7" dirty="0" err="1">
                <a:solidFill>
                  <a:srgbClr val="FFFFFF"/>
                </a:solidFill>
                <a:latin typeface="Tahoma"/>
                <a:cs typeface="Tahoma"/>
              </a:rPr>
              <a:t>Rindas</a:t>
            </a:r>
            <a:r>
              <a:rPr lang="en-US" sz="2267" spc="-7" dirty="0">
                <a:solidFill>
                  <a:srgbClr val="FFFFFF"/>
                </a:solidFill>
                <a:latin typeface="Tahoma"/>
                <a:cs typeface="Tahoma"/>
              </a:rPr>
              <a:t> </a:t>
            </a:r>
            <a:r>
              <a:rPr lang="en-US" sz="2267" spc="-7" dirty="0" err="1">
                <a:solidFill>
                  <a:srgbClr val="FFFFFF"/>
                </a:solidFill>
                <a:latin typeface="Tahoma"/>
                <a:cs typeface="Tahoma"/>
              </a:rPr>
              <a:t>Aun</a:t>
            </a:r>
            <a:r>
              <a:rPr lang="en-US" sz="2267" spc="-7" dirty="0">
                <a:solidFill>
                  <a:srgbClr val="FFFFFF"/>
                </a:solidFill>
                <a:latin typeface="Tahoma"/>
                <a:cs typeface="Tahoma"/>
              </a:rPr>
              <a:t> Hay Esperanza</a:t>
            </a:r>
            <a:r>
              <a:rPr sz="2267" spc="50" dirty="0">
                <a:solidFill>
                  <a:srgbClr val="FFFFFF"/>
                </a:solidFill>
                <a:latin typeface="Tahoma"/>
                <a:cs typeface="Tahoma"/>
              </a:rPr>
              <a:t>	</a:t>
            </a:r>
            <a:r>
              <a:rPr lang="en-US" sz="2267" spc="50" dirty="0">
                <a:solidFill>
                  <a:srgbClr val="FFFFFF"/>
                </a:solidFill>
                <a:latin typeface="Tahoma"/>
                <a:cs typeface="Tahoma"/>
              </a:rPr>
              <a:t>   </a:t>
            </a:r>
            <a:r>
              <a:rPr sz="2267" spc="53" dirty="0">
                <a:solidFill>
                  <a:srgbClr val="FFFFFF"/>
                </a:solidFill>
                <a:latin typeface="Tahoma"/>
                <a:cs typeface="Tahoma"/>
              </a:rPr>
              <a:t>10</a:t>
            </a:r>
            <a:endParaRPr lang="en-US" sz="2267" spc="53" dirty="0">
              <a:solidFill>
                <a:srgbClr val="FFFFFF"/>
              </a:solidFill>
              <a:latin typeface="Tahoma"/>
              <a:cs typeface="Tahoma"/>
            </a:endParaRPr>
          </a:p>
          <a:p>
            <a:pPr marL="8467" marR="3387" algn="just">
              <a:lnSpc>
                <a:spcPct val="115799"/>
              </a:lnSpc>
              <a:spcBef>
                <a:spcPts val="67"/>
              </a:spcBef>
              <a:tabLst>
                <a:tab pos="5210224" algn="l"/>
                <a:tab pos="5246632" algn="l"/>
              </a:tabLst>
            </a:pPr>
            <a:r>
              <a:rPr lang="es-PA" sz="2267" spc="53" dirty="0">
                <a:solidFill>
                  <a:srgbClr val="FFFFFF"/>
                </a:solidFill>
                <a:latin typeface="Tahoma"/>
                <a:cs typeface="Tahoma"/>
              </a:rPr>
              <a:t>Terminando la cosecha campañas G.P.                24-30</a:t>
            </a:r>
            <a:endParaRPr lang="en-US" sz="2267" spc="53" dirty="0">
              <a:solidFill>
                <a:srgbClr val="FFFFFF"/>
              </a:solidFill>
              <a:latin typeface="Tahoma"/>
              <a:cs typeface="Tahoma"/>
            </a:endParaRPr>
          </a:p>
          <a:p>
            <a:pPr marL="8467" marR="3387" algn="just">
              <a:lnSpc>
                <a:spcPct val="115799"/>
              </a:lnSpc>
              <a:spcBef>
                <a:spcPts val="67"/>
              </a:spcBef>
              <a:tabLst>
                <a:tab pos="5210224" algn="l"/>
                <a:tab pos="5246632" algn="l"/>
              </a:tabLst>
            </a:pPr>
            <a:r>
              <a:rPr sz="2267" spc="53" dirty="0">
                <a:solidFill>
                  <a:srgbClr val="FFFFFF"/>
                </a:solidFill>
                <a:latin typeface="Tahoma"/>
                <a:cs typeface="Tahoma"/>
              </a:rPr>
              <a:t> </a:t>
            </a:r>
            <a:r>
              <a:rPr sz="2267" spc="-700" dirty="0">
                <a:solidFill>
                  <a:srgbClr val="FFFFFF"/>
                </a:solidFill>
                <a:latin typeface="Tahoma"/>
                <a:cs typeface="Tahoma"/>
              </a:rPr>
              <a:t> </a:t>
            </a:r>
            <a:endParaRPr sz="2267" dirty="0">
              <a:latin typeface="Tahoma"/>
              <a:cs typeface="Tahoma"/>
            </a:endParaRPr>
          </a:p>
        </p:txBody>
      </p:sp>
      <p:sp>
        <p:nvSpPr>
          <p:cNvPr id="9" name="object 9"/>
          <p:cNvSpPr txBox="1"/>
          <p:nvPr/>
        </p:nvSpPr>
        <p:spPr>
          <a:xfrm>
            <a:off x="584616" y="3429000"/>
            <a:ext cx="7855621" cy="1638740"/>
          </a:xfrm>
          <a:prstGeom prst="rect">
            <a:avLst/>
          </a:prstGeom>
        </p:spPr>
        <p:txBody>
          <a:bodyPr vert="horz" wrap="square" lIns="0" tIns="63077" rIns="0" bIns="0" rtlCol="0">
            <a:spAutoFit/>
          </a:bodyPr>
          <a:lstStyle/>
          <a:p>
            <a:pPr marL="8467">
              <a:spcBef>
                <a:spcPts val="497"/>
              </a:spcBef>
              <a:tabLst>
                <a:tab pos="5243668" algn="l"/>
              </a:tabLst>
            </a:pPr>
            <a:r>
              <a:rPr lang="en-US" sz="2267" spc="57" dirty="0" err="1">
                <a:solidFill>
                  <a:srgbClr val="FFFFFF"/>
                </a:solidFill>
                <a:latin typeface="Tahoma"/>
                <a:cs typeface="Tahoma"/>
              </a:rPr>
              <a:t>Consolidación</a:t>
            </a:r>
            <a:r>
              <a:rPr lang="en-US" sz="2267" spc="57" dirty="0">
                <a:solidFill>
                  <a:srgbClr val="FFFFFF"/>
                </a:solidFill>
                <a:latin typeface="Tahoma"/>
                <a:cs typeface="Tahoma"/>
              </a:rPr>
              <a:t> de </a:t>
            </a:r>
            <a:r>
              <a:rPr lang="en-US" sz="2267" spc="57" dirty="0" err="1">
                <a:solidFill>
                  <a:srgbClr val="FFFFFF"/>
                </a:solidFill>
                <a:latin typeface="Tahoma"/>
                <a:cs typeface="Tahoma"/>
              </a:rPr>
              <a:t>nuevos</a:t>
            </a:r>
            <a:r>
              <a:rPr lang="en-US" sz="2267" spc="57" dirty="0">
                <a:solidFill>
                  <a:srgbClr val="FFFFFF"/>
                </a:solidFill>
                <a:latin typeface="Tahoma"/>
                <a:cs typeface="Tahoma"/>
              </a:rPr>
              <a:t> </a:t>
            </a:r>
            <a:r>
              <a:rPr lang="en-US" sz="2267" spc="57" dirty="0" err="1">
                <a:solidFill>
                  <a:srgbClr val="FFFFFF"/>
                </a:solidFill>
                <a:latin typeface="Tahoma"/>
                <a:cs typeface="Tahoma"/>
              </a:rPr>
              <a:t>miembros</a:t>
            </a:r>
            <a:r>
              <a:rPr lang="en-US" sz="2267" spc="57" dirty="0">
                <a:solidFill>
                  <a:srgbClr val="FFFFFF"/>
                </a:solidFill>
                <a:latin typeface="Tahoma"/>
                <a:cs typeface="Tahoma"/>
              </a:rPr>
              <a:t>     1- 30</a:t>
            </a:r>
          </a:p>
          <a:p>
            <a:pPr marL="8467">
              <a:spcBef>
                <a:spcPts val="497"/>
              </a:spcBef>
              <a:tabLst>
                <a:tab pos="5243668" algn="l"/>
              </a:tabLst>
            </a:pPr>
            <a:r>
              <a:rPr lang="en-US" sz="2267" spc="57" dirty="0" err="1">
                <a:solidFill>
                  <a:srgbClr val="FFFFFF"/>
                </a:solidFill>
                <a:latin typeface="Tahoma"/>
                <a:cs typeface="Tahoma"/>
              </a:rPr>
              <a:t>Congreso</a:t>
            </a:r>
            <a:r>
              <a:rPr lang="en-US" sz="2267" spc="57" dirty="0">
                <a:solidFill>
                  <a:srgbClr val="FFFFFF"/>
                </a:solidFill>
                <a:latin typeface="Tahoma"/>
                <a:cs typeface="Tahoma"/>
              </a:rPr>
              <a:t> de Escuela </a:t>
            </a:r>
            <a:r>
              <a:rPr lang="en-US" sz="2267" spc="57" dirty="0" err="1">
                <a:solidFill>
                  <a:srgbClr val="FFFFFF"/>
                </a:solidFill>
                <a:latin typeface="Tahoma"/>
                <a:cs typeface="Tahoma"/>
              </a:rPr>
              <a:t>Sabatica</a:t>
            </a:r>
            <a:r>
              <a:rPr sz="2267" dirty="0">
                <a:solidFill>
                  <a:srgbClr val="FFFFFF"/>
                </a:solidFill>
                <a:latin typeface="Tahoma"/>
                <a:cs typeface="Tahoma"/>
              </a:rPr>
              <a:t>	</a:t>
            </a:r>
            <a:r>
              <a:rPr lang="en-US" sz="2267" spc="50" dirty="0">
                <a:solidFill>
                  <a:srgbClr val="FFFFFF"/>
                </a:solidFill>
                <a:latin typeface="Tahoma"/>
                <a:cs typeface="Tahoma"/>
              </a:rPr>
              <a:t>14</a:t>
            </a:r>
          </a:p>
          <a:p>
            <a:pPr marL="8467">
              <a:spcBef>
                <a:spcPts val="497"/>
              </a:spcBef>
              <a:tabLst>
                <a:tab pos="5243668" algn="l"/>
              </a:tabLst>
            </a:pPr>
            <a:r>
              <a:rPr lang="en-US" sz="2267" spc="50" dirty="0" err="1">
                <a:solidFill>
                  <a:srgbClr val="FFFFFF"/>
                </a:solidFill>
                <a:latin typeface="Tahoma"/>
                <a:cs typeface="Tahoma"/>
              </a:rPr>
              <a:t>Congreso</a:t>
            </a:r>
            <a:r>
              <a:rPr lang="en-US" sz="2267" spc="50" dirty="0">
                <a:solidFill>
                  <a:srgbClr val="FFFFFF"/>
                </a:solidFill>
                <a:latin typeface="Tahoma"/>
                <a:cs typeface="Tahoma"/>
              </a:rPr>
              <a:t> de </a:t>
            </a:r>
            <a:r>
              <a:rPr lang="en-US" sz="2267" spc="50" dirty="0" err="1">
                <a:solidFill>
                  <a:srgbClr val="FFFFFF"/>
                </a:solidFill>
                <a:latin typeface="Tahoma"/>
                <a:cs typeface="Tahoma"/>
              </a:rPr>
              <a:t>Grupos</a:t>
            </a:r>
            <a:r>
              <a:rPr lang="en-US" sz="2267" spc="50" dirty="0">
                <a:solidFill>
                  <a:srgbClr val="FFFFFF"/>
                </a:solidFill>
                <a:latin typeface="Tahoma"/>
                <a:cs typeface="Tahoma"/>
              </a:rPr>
              <a:t> </a:t>
            </a:r>
            <a:r>
              <a:rPr lang="en-US" sz="2267" spc="50" dirty="0" err="1">
                <a:solidFill>
                  <a:srgbClr val="FFFFFF"/>
                </a:solidFill>
                <a:latin typeface="Tahoma"/>
                <a:cs typeface="Tahoma"/>
              </a:rPr>
              <a:t>Pequeños</a:t>
            </a:r>
            <a:r>
              <a:rPr lang="en-US" sz="2267" spc="50" dirty="0">
                <a:solidFill>
                  <a:srgbClr val="FFFFFF"/>
                </a:solidFill>
                <a:latin typeface="Tahoma"/>
                <a:cs typeface="Tahoma"/>
              </a:rPr>
              <a:t> y parejas </a:t>
            </a:r>
            <a:r>
              <a:rPr lang="en-US" sz="2267" spc="50" dirty="0" err="1">
                <a:solidFill>
                  <a:srgbClr val="FFFFFF"/>
                </a:solidFill>
                <a:latin typeface="Tahoma"/>
                <a:cs typeface="Tahoma"/>
              </a:rPr>
              <a:t>misioneras</a:t>
            </a:r>
            <a:r>
              <a:rPr lang="en-US" sz="2267" spc="50" dirty="0">
                <a:solidFill>
                  <a:srgbClr val="FFFFFF"/>
                </a:solidFill>
                <a:latin typeface="Tahoma"/>
                <a:cs typeface="Tahoma"/>
              </a:rPr>
              <a:t>   28</a:t>
            </a:r>
            <a:endParaRPr sz="2267" dirty="0">
              <a:latin typeface="Tahoma"/>
              <a:cs typeface="Tahoma"/>
            </a:endParaRPr>
          </a:p>
          <a:p>
            <a:pPr marL="8467">
              <a:spcBef>
                <a:spcPts val="430"/>
              </a:spcBef>
              <a:tabLst>
                <a:tab pos="5197523" algn="l"/>
              </a:tabLst>
            </a:pPr>
            <a:endParaRPr sz="2267" dirty="0">
              <a:latin typeface="Tahoma"/>
              <a:cs typeface="Tahoma"/>
            </a:endParaRPr>
          </a:p>
        </p:txBody>
      </p:sp>
      <p:sp>
        <p:nvSpPr>
          <p:cNvPr id="10" name="object 10"/>
          <p:cNvSpPr txBox="1"/>
          <p:nvPr/>
        </p:nvSpPr>
        <p:spPr>
          <a:xfrm>
            <a:off x="161278" y="5274207"/>
            <a:ext cx="9597319" cy="739584"/>
          </a:xfrm>
          <a:prstGeom prst="rect">
            <a:avLst/>
          </a:prstGeom>
        </p:spPr>
        <p:txBody>
          <a:bodyPr vert="horz" wrap="square" lIns="0" tIns="8467" rIns="0" bIns="0" rtlCol="0">
            <a:spAutoFit/>
          </a:bodyPr>
          <a:lstStyle/>
          <a:p>
            <a:pPr marL="8467">
              <a:spcBef>
                <a:spcPts val="67"/>
              </a:spcBef>
            </a:pPr>
            <a:r>
              <a:rPr lang="es-PA" sz="2400" b="1" dirty="0">
                <a:solidFill>
                  <a:schemeClr val="bg1"/>
                </a:solidFill>
              </a:rPr>
              <a:t>YO IRÉ A SEMBRAR  Inicio de Estudios Bíblicos La Fe de Jesús 4</a:t>
            </a:r>
          </a:p>
          <a:p>
            <a:pPr marL="8467">
              <a:spcBef>
                <a:spcPts val="67"/>
              </a:spcBef>
            </a:pPr>
            <a:r>
              <a:rPr lang="en-US" sz="2267" b="1" dirty="0" err="1">
                <a:solidFill>
                  <a:schemeClr val="bg1"/>
                </a:solidFill>
                <a:latin typeface="Tahoma"/>
                <a:cs typeface="Tahoma"/>
              </a:rPr>
              <a:t>Projeccion</a:t>
            </a:r>
            <a:r>
              <a:rPr lang="en-US" sz="2267" b="1" dirty="0">
                <a:solidFill>
                  <a:schemeClr val="bg1"/>
                </a:solidFill>
                <a:latin typeface="Tahoma"/>
                <a:cs typeface="Tahoma"/>
              </a:rPr>
              <a:t> a la </a:t>
            </a:r>
            <a:r>
              <a:rPr lang="en-US" sz="2267" b="1" dirty="0" err="1">
                <a:solidFill>
                  <a:schemeClr val="bg1"/>
                </a:solidFill>
                <a:latin typeface="Tahoma"/>
                <a:cs typeface="Tahoma"/>
              </a:rPr>
              <a:t>comunidad</a:t>
            </a:r>
            <a:r>
              <a:rPr lang="en-US" sz="2267" b="1" dirty="0">
                <a:solidFill>
                  <a:schemeClr val="bg1"/>
                </a:solidFill>
                <a:latin typeface="Tahoma"/>
                <a:cs typeface="Tahoma"/>
              </a:rPr>
              <a:t> hacienda </a:t>
            </a:r>
            <a:r>
              <a:rPr lang="en-US" sz="2267" b="1" dirty="0" err="1">
                <a:solidFill>
                  <a:schemeClr val="bg1"/>
                </a:solidFill>
                <a:latin typeface="Tahoma"/>
                <a:cs typeface="Tahoma"/>
              </a:rPr>
              <a:t>actividades</a:t>
            </a:r>
            <a:r>
              <a:rPr lang="en-US" sz="2267" b="1" dirty="0">
                <a:solidFill>
                  <a:schemeClr val="bg1"/>
                </a:solidFill>
                <a:latin typeface="Tahoma"/>
                <a:cs typeface="Tahoma"/>
              </a:rPr>
              <a:t> de </a:t>
            </a:r>
            <a:r>
              <a:rPr lang="en-US" sz="2267" b="1" dirty="0" err="1">
                <a:solidFill>
                  <a:schemeClr val="bg1"/>
                </a:solidFill>
                <a:latin typeface="Tahoma"/>
                <a:cs typeface="Tahoma"/>
              </a:rPr>
              <a:t>impacto</a:t>
            </a:r>
            <a:r>
              <a:rPr lang="en-US" sz="2267" b="1" dirty="0">
                <a:solidFill>
                  <a:schemeClr val="bg1"/>
                </a:solidFill>
                <a:latin typeface="Tahoma"/>
                <a:cs typeface="Tahoma"/>
              </a:rPr>
              <a:t> 5-26</a:t>
            </a:r>
            <a:endParaRPr sz="2267" b="1" dirty="0">
              <a:solidFill>
                <a:schemeClr val="bg1"/>
              </a:solidFill>
              <a:latin typeface="Tahoma"/>
              <a:cs typeface="Tahoma"/>
            </a:endParaRPr>
          </a:p>
        </p:txBody>
      </p:sp>
      <p:pic>
        <p:nvPicPr>
          <p:cNvPr id="14" name="Imagen 13">
            <a:extLst>
              <a:ext uri="{FF2B5EF4-FFF2-40B4-BE49-F238E27FC236}">
                <a16:creationId xmlns:a16="http://schemas.microsoft.com/office/drawing/2014/main" id="{88E5AA62-FD53-614A-AC0A-C13D59057E9A}"/>
              </a:ext>
            </a:extLst>
          </p:cNvPr>
          <p:cNvPicPr>
            <a:picLocks noChangeAspect="1"/>
          </p:cNvPicPr>
          <p:nvPr/>
        </p:nvPicPr>
        <p:blipFill>
          <a:blip r:embed="rId2"/>
          <a:stretch>
            <a:fillRect/>
          </a:stretch>
        </p:blipFill>
        <p:spPr>
          <a:xfrm>
            <a:off x="11091350" y="67394"/>
            <a:ext cx="859451" cy="542094"/>
          </a:xfrm>
          <a:prstGeom prst="rect">
            <a:avLst/>
          </a:prstGeom>
        </p:spPr>
      </p:pic>
      <p:sp>
        <p:nvSpPr>
          <p:cNvPr id="16" name="Rectángulo 15">
            <a:extLst>
              <a:ext uri="{FF2B5EF4-FFF2-40B4-BE49-F238E27FC236}">
                <a16:creationId xmlns:a16="http://schemas.microsoft.com/office/drawing/2014/main" id="{1687F08B-4AA7-B844-8090-E62CE1DDD0AE}"/>
              </a:ext>
            </a:extLst>
          </p:cNvPr>
          <p:cNvSpPr/>
          <p:nvPr/>
        </p:nvSpPr>
        <p:spPr>
          <a:xfrm>
            <a:off x="161278" y="-274978"/>
            <a:ext cx="6096000" cy="1588063"/>
          </a:xfrm>
          <a:prstGeom prst="rect">
            <a:avLst/>
          </a:prstGeom>
        </p:spPr>
        <p:txBody>
          <a:bodyPr>
            <a:spAutoFit/>
          </a:bodyPr>
          <a:lstStyle/>
          <a:p>
            <a:pPr marL="12700">
              <a:lnSpc>
                <a:spcPts val="8125"/>
              </a:lnSpc>
              <a:spcBef>
                <a:spcPts val="100"/>
              </a:spcBef>
            </a:pPr>
            <a:r>
              <a:rPr lang="es-PA" sz="3600" b="1" spc="-355" dirty="0"/>
              <a:t>2</a:t>
            </a:r>
            <a:r>
              <a:rPr lang="es-PA" sz="3600" b="1" spc="-235" dirty="0"/>
              <a:t> </a:t>
            </a:r>
            <a:r>
              <a:rPr lang="es-PA" sz="3600" b="1" spc="175" dirty="0"/>
              <a:t>Trimestre</a:t>
            </a:r>
          </a:p>
          <a:p>
            <a:pPr marL="436245">
              <a:lnSpc>
                <a:spcPts val="4225"/>
              </a:lnSpc>
            </a:pPr>
            <a:r>
              <a:rPr lang="es-PA" sz="2000" b="1" spc="155" dirty="0">
                <a:cs typeface="Trebuchet MS"/>
              </a:rPr>
              <a:t>CALENDARIO</a:t>
            </a:r>
            <a:r>
              <a:rPr lang="es-PA" sz="2000" b="1" spc="-80" dirty="0">
                <a:cs typeface="Trebuchet MS"/>
              </a:rPr>
              <a:t> </a:t>
            </a:r>
            <a:r>
              <a:rPr lang="es-PA" sz="2000" b="1" spc="-75" dirty="0">
                <a:cs typeface="Trebuchet MS"/>
              </a:rPr>
              <a:t>ACPA </a:t>
            </a:r>
            <a:r>
              <a:rPr lang="es-PA" sz="2000" b="1" spc="-155" dirty="0">
                <a:cs typeface="Trebuchet MS"/>
              </a:rPr>
              <a:t>2022</a:t>
            </a:r>
            <a:endParaRPr lang="es-PA" sz="2000" b="1" dirty="0"/>
          </a:p>
        </p:txBody>
      </p:sp>
    </p:spTree>
  </p:cSld>
  <p:clrMapOvr>
    <a:masterClrMapping/>
  </p:clrMapOvr>
</p:sld>
</file>

<file path=ppt/theme/theme1.xml><?xml version="1.0" encoding="utf-8"?>
<a:theme xmlns:a="http://schemas.openxmlformats.org/drawingml/2006/main" name="Theme1">
  <a:themeElements>
    <a:clrScheme name="Transmisión de listas">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Transmisión de listas">
      <a:majorFont>
        <a:latin typeface="Trebuchet MS"/>
        <a:ea typeface=""/>
        <a:cs typeface=""/>
        <a:font script="Jpan" typeface="ＭＳ ゴシック"/>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nsmisión de listas">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279</TotalTime>
  <Words>900</Words>
  <Application>Microsoft Macintosh PowerPoint</Application>
  <PresentationFormat>Panorámica</PresentationFormat>
  <Paragraphs>98</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Arial</vt:lpstr>
      <vt:lpstr>Georgia</vt:lpstr>
      <vt:lpstr>Lato</vt:lpstr>
      <vt:lpstr>Tahoma</vt:lpstr>
      <vt:lpstr>Trebuchet MS</vt:lpstr>
      <vt:lpstr>Theme1</vt:lpstr>
      <vt:lpstr>MIPES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MIPES</dc:title>
  <dc:creator>Microsoft Office User</dc:creator>
  <cp:lastModifiedBy>Microsoft Office User</cp:lastModifiedBy>
  <cp:revision>1</cp:revision>
  <dcterms:created xsi:type="dcterms:W3CDTF">2022-01-28T21:41:07Z</dcterms:created>
  <dcterms:modified xsi:type="dcterms:W3CDTF">2022-01-29T02:20:39Z</dcterms:modified>
</cp:coreProperties>
</file>